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9" r:id="rId2"/>
    <p:sldId id="260" r:id="rId3"/>
    <p:sldId id="266" r:id="rId4"/>
    <p:sldId id="303" r:id="rId5"/>
    <p:sldId id="304" r:id="rId6"/>
    <p:sldId id="263" r:id="rId7"/>
    <p:sldId id="267" r:id="rId8"/>
    <p:sldId id="270" r:id="rId9"/>
    <p:sldId id="271" r:id="rId10"/>
    <p:sldId id="272" r:id="rId11"/>
    <p:sldId id="273" r:id="rId12"/>
    <p:sldId id="274" r:id="rId13"/>
    <p:sldId id="294" r:id="rId14"/>
    <p:sldId id="264" r:id="rId15"/>
    <p:sldId id="268" r:id="rId16"/>
    <p:sldId id="275" r:id="rId17"/>
    <p:sldId id="282" r:id="rId18"/>
    <p:sldId id="283" r:id="rId19"/>
    <p:sldId id="284" r:id="rId20"/>
    <p:sldId id="277" r:id="rId21"/>
    <p:sldId id="290" r:id="rId22"/>
    <p:sldId id="276" r:id="rId23"/>
    <p:sldId id="291" r:id="rId24"/>
    <p:sldId id="278" r:id="rId25"/>
    <p:sldId id="293" r:id="rId26"/>
    <p:sldId id="292" r:id="rId27"/>
    <p:sldId id="285" r:id="rId28"/>
    <p:sldId id="280" r:id="rId29"/>
    <p:sldId id="295" r:id="rId30"/>
    <p:sldId id="305" r:id="rId31"/>
    <p:sldId id="306" r:id="rId32"/>
    <p:sldId id="313" r:id="rId33"/>
    <p:sldId id="297" r:id="rId34"/>
    <p:sldId id="307" r:id="rId35"/>
    <p:sldId id="296" r:id="rId36"/>
    <p:sldId id="281" r:id="rId37"/>
    <p:sldId id="298" r:id="rId38"/>
    <p:sldId id="286" r:id="rId39"/>
    <p:sldId id="299" r:id="rId40"/>
    <p:sldId id="300" r:id="rId41"/>
    <p:sldId id="301" r:id="rId42"/>
    <p:sldId id="302" r:id="rId43"/>
    <p:sldId id="308" r:id="rId44"/>
    <p:sldId id="309" r:id="rId45"/>
    <p:sldId id="310" r:id="rId46"/>
    <p:sldId id="311" r:id="rId47"/>
    <p:sldId id="287" r:id="rId48"/>
    <p:sldId id="261" r:id="rId49"/>
    <p:sldId id="262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0E6F"/>
    <a:srgbClr val="D4D7E6"/>
    <a:srgbClr val="E3E6EE"/>
    <a:srgbClr val="F9F9FB"/>
    <a:srgbClr val="FF3300"/>
    <a:srgbClr val="054864"/>
    <a:srgbClr val="2E7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 autoAdjust="0"/>
    <p:restoredTop sz="87969" autoAdjust="0"/>
  </p:normalViewPr>
  <p:slideViewPr>
    <p:cSldViewPr snapToGrid="0">
      <p:cViewPr varScale="1">
        <p:scale>
          <a:sx n="75" d="100"/>
          <a:sy n="75" d="100"/>
        </p:scale>
        <p:origin x="180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E581C-3C81-4368-9CDC-93092C9BD9C2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F5EC0-13E0-4454-81E6-38AB9B734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32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Daytona Gray Sort 100TB Benchmark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竞赛中打破了由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保持的排序记录。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的节点数，把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100TB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数据的排序时间从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分钟提高到了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F5EC0-13E0-4454-81E6-38AB9B7341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72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F5EC0-13E0-4454-81E6-38AB9B73411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15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敢于质疑自己的工作，提供更大更广的进步空间；有理有据的质疑，不只是“我怀疑，我觉得”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F5EC0-13E0-4454-81E6-38AB9B73411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62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云的部署模型有哪些？服务模型有哪些？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F5EC0-13E0-4454-81E6-38AB9B7341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11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455" y="287306"/>
            <a:ext cx="7886700" cy="649110"/>
          </a:xfrm>
        </p:spPr>
        <p:txBody>
          <a:bodyPr>
            <a:normAutofit/>
          </a:bodyPr>
          <a:lstStyle>
            <a:lvl1pPr algn="ctr">
              <a:defRPr sz="2700" b="1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456" y="1188138"/>
            <a:ext cx="8301514" cy="5183188"/>
          </a:xfrm>
        </p:spPr>
        <p:txBody>
          <a:bodyPr/>
          <a:lstStyle>
            <a:lvl1pPr>
              <a:defRPr sz="165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5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5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5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748" y="6384713"/>
            <a:ext cx="637186" cy="287222"/>
          </a:xfrm>
        </p:spPr>
        <p:txBody>
          <a:bodyPr/>
          <a:lstStyle>
            <a:lvl1pPr algn="r">
              <a:defRPr sz="1650" b="0">
                <a:solidFill>
                  <a:srgbClr val="6F0E6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7F8E9838-94A3-45A4-B601-869ACE05505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2" y="6195025"/>
            <a:ext cx="419282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7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A9943A5-25B6-4CED-9D6F-6FA6688BF7F0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9838-94A3-45A4-B601-869ACE055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25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9839"/>
            <a:ext cx="7772400" cy="2051824"/>
          </a:xfrm>
        </p:spPr>
        <p:txBody>
          <a:bodyPr anchor="ctr" anchorCtr="0">
            <a:normAutofit/>
          </a:bodyPr>
          <a:lstStyle>
            <a:lvl1pPr algn="ctr">
              <a:lnSpc>
                <a:spcPct val="150000"/>
              </a:lnSpc>
              <a:defRPr sz="3600" b="1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6666" y="3883361"/>
            <a:ext cx="4510668" cy="201279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9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3672000" y="6119716"/>
            <a:ext cx="1800000" cy="566345"/>
            <a:chOff x="2046962" y="6014881"/>
            <a:chExt cx="2288359" cy="720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970" y="6050881"/>
              <a:ext cx="1544351" cy="648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962" y="6014881"/>
              <a:ext cx="585611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6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A9943A5-25B6-4CED-9D6F-6FA6688BF7F0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9838-94A3-45A4-B601-869ACE055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133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A9943A5-25B6-4CED-9D6F-6FA6688BF7F0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9838-94A3-45A4-B601-869ACE055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17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A9943A5-25B6-4CED-9D6F-6FA6688BF7F0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9838-94A3-45A4-B601-869ACE055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11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A9943A5-25B6-4CED-9D6F-6FA6688BF7F0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9838-94A3-45A4-B601-869ACE055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10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A9943A5-25B6-4CED-9D6F-6FA6688BF7F0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9838-94A3-45A4-B601-869ACE055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49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A9943A5-25B6-4CED-9D6F-6FA6688BF7F0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9838-94A3-45A4-B601-869ACE055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76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A9943A5-25B6-4CED-9D6F-6FA6688BF7F0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9838-94A3-45A4-B601-869ACE055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674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A9943A5-25B6-4CED-9D6F-6FA6688BF7F0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9838-94A3-45A4-B601-869ACE055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90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9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2081"/>
            <a:ext cx="7886700" cy="4602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0029" y="6434254"/>
            <a:ext cx="475321" cy="287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7F8E9838-94A3-45A4-B601-869ACE055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rgbClr val="6A005F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ts val="216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ts val="2160"/>
        </a:lnSpc>
        <a:spcBef>
          <a:spcPts val="375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ts val="216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ts val="216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ts val="216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mesos.apache.org/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mplab.cs.berkeley.edu/about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spark/tree/master/core/src/main/scala/org/apache/spark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computing.llnl.gov/tutorials/mp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Spark (1) </a:t>
            </a:r>
            <a:r>
              <a:rPr lang="zh-CN" altLang="en-US" dirty="0"/>
              <a:t>原理简介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李传艺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200" dirty="0"/>
              <a:t>2021</a:t>
            </a:r>
            <a:endParaRPr lang="zh-CN" altLang="en-US" sz="2200" dirty="0"/>
          </a:p>
        </p:txBody>
      </p:sp>
      <p:sp>
        <p:nvSpPr>
          <p:cNvPr id="4" name="文本框 3"/>
          <p:cNvSpPr txBox="1"/>
          <p:nvPr/>
        </p:nvSpPr>
        <p:spPr>
          <a:xfrm>
            <a:off x="3455788" y="10381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本三</a:t>
            </a:r>
            <a:r>
              <a:rPr lang="en-US" altLang="zh-CN" sz="2400" dirty="0"/>
              <a:t>《</a:t>
            </a:r>
            <a:r>
              <a:rPr lang="zh-CN" altLang="en-US" sz="2400" dirty="0"/>
              <a:t>云计算</a:t>
            </a:r>
            <a:r>
              <a:rPr lang="en-US" altLang="zh-CN" sz="2400" dirty="0"/>
              <a:t>》</a:t>
            </a:r>
            <a:endParaRPr lang="zh-CN" altLang="en-US" sz="2400" dirty="0"/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77" y="2991454"/>
            <a:ext cx="1921123" cy="102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架构 </a:t>
            </a:r>
            <a:r>
              <a:rPr lang="en-US" altLang="zh-CN" dirty="0">
                <a:solidFill>
                  <a:srgbClr val="FF0000"/>
                </a:solidFill>
              </a:rPr>
              <a:t>or </a:t>
            </a:r>
            <a:r>
              <a:rPr lang="zh-CN" altLang="en-US" dirty="0">
                <a:solidFill>
                  <a:srgbClr val="FF0000"/>
                </a:solidFill>
              </a:rPr>
              <a:t>生态</a:t>
            </a:r>
            <a:r>
              <a:rPr lang="en-US" altLang="zh-CN" dirty="0">
                <a:solidFill>
                  <a:srgbClr val="FF0000"/>
                </a:solidFill>
              </a:rPr>
              <a:t>——</a:t>
            </a:r>
            <a:r>
              <a:rPr lang="zh-CN" altLang="en-US" dirty="0">
                <a:solidFill>
                  <a:srgbClr val="FF0000"/>
                </a:solidFill>
              </a:rPr>
              <a:t>高层库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Spark SQL</a:t>
            </a:r>
          </a:p>
          <a:p>
            <a:pPr lvl="1"/>
            <a:r>
              <a:rPr lang="zh-CN" altLang="en-US" dirty="0"/>
              <a:t>前身是</a:t>
            </a:r>
            <a:r>
              <a:rPr lang="en-US" altLang="zh-CN" dirty="0"/>
              <a:t>Shark</a:t>
            </a:r>
            <a:r>
              <a:rPr lang="zh-CN" altLang="en-US" dirty="0"/>
              <a:t>：基于</a:t>
            </a:r>
            <a:r>
              <a:rPr lang="en-US" altLang="zh-CN" dirty="0"/>
              <a:t>Hive</a:t>
            </a:r>
            <a:r>
              <a:rPr lang="zh-CN" altLang="en-US" dirty="0"/>
              <a:t>的</a:t>
            </a:r>
            <a:r>
              <a:rPr lang="en-US" altLang="zh-CN" dirty="0"/>
              <a:t>Spark SQL</a:t>
            </a:r>
            <a:r>
              <a:rPr lang="zh-CN" altLang="en-US" dirty="0"/>
              <a:t>，代码量大、复杂，难优化和维护</a:t>
            </a:r>
            <a:endParaRPr lang="en-US" altLang="zh-CN" dirty="0"/>
          </a:p>
          <a:p>
            <a:pPr lvl="1"/>
            <a:r>
              <a:rPr lang="zh-CN" altLang="en-US" dirty="0"/>
              <a:t>交互式查询、标准访问接口、兼容</a:t>
            </a:r>
            <a:r>
              <a:rPr lang="en-US" altLang="zh-CN" dirty="0"/>
              <a:t>Hive</a:t>
            </a:r>
          </a:p>
          <a:p>
            <a:pPr lvl="1"/>
            <a:r>
              <a:rPr lang="zh-CN" altLang="en-US" dirty="0"/>
              <a:t>专门用于处理结构化数据：</a:t>
            </a:r>
            <a:endParaRPr lang="en-US" altLang="zh-CN" dirty="0"/>
          </a:p>
          <a:p>
            <a:pPr lvl="1"/>
            <a:r>
              <a:rPr lang="zh-CN" altLang="en-US" dirty="0"/>
              <a:t>分布式</a:t>
            </a:r>
            <a:r>
              <a:rPr lang="en-US" altLang="zh-CN" dirty="0"/>
              <a:t>SQL</a:t>
            </a:r>
            <a:r>
              <a:rPr lang="zh-CN" altLang="en-US" dirty="0"/>
              <a:t>引擎；在</a:t>
            </a:r>
            <a:r>
              <a:rPr lang="en-US" altLang="zh-CN" dirty="0"/>
              <a:t>Spark</a:t>
            </a:r>
            <a:r>
              <a:rPr lang="zh-CN" altLang="en-US" dirty="0"/>
              <a:t>程序中调用</a:t>
            </a:r>
            <a:r>
              <a:rPr lang="en-US" altLang="zh-CN" dirty="0"/>
              <a:t>API</a:t>
            </a:r>
          </a:p>
          <a:p>
            <a:r>
              <a:rPr lang="en-US" altLang="zh-CN" dirty="0"/>
              <a:t>Spark Streaming</a:t>
            </a:r>
          </a:p>
          <a:p>
            <a:pPr lvl="1"/>
            <a:r>
              <a:rPr lang="zh-CN" altLang="en-US" dirty="0"/>
              <a:t>实时对大量数据进行快速处理，处理周期短</a:t>
            </a:r>
            <a:endParaRPr lang="en-US" altLang="zh-CN" dirty="0"/>
          </a:p>
          <a:p>
            <a:pPr lvl="1"/>
            <a:r>
              <a:rPr lang="zh-CN" altLang="en-US" dirty="0"/>
              <a:t>对数据分段、定义了自动监听更新的框架、提供各种</a:t>
            </a:r>
            <a:r>
              <a:rPr lang="en-US" altLang="zh-CN" dirty="0"/>
              <a:t>Spark</a:t>
            </a:r>
            <a:r>
              <a:rPr lang="zh-CN" altLang="en-US" dirty="0"/>
              <a:t>计算函数</a:t>
            </a:r>
            <a:endParaRPr lang="en-US" altLang="zh-CN" dirty="0"/>
          </a:p>
          <a:p>
            <a:r>
              <a:rPr lang="en-US" altLang="zh-CN" dirty="0"/>
              <a:t>Spark </a:t>
            </a:r>
            <a:r>
              <a:rPr lang="en-US" altLang="zh-CN" dirty="0" err="1"/>
              <a:t>GraphX</a:t>
            </a:r>
            <a:endParaRPr lang="en-US" altLang="zh-CN" dirty="0"/>
          </a:p>
          <a:p>
            <a:pPr lvl="1"/>
            <a:r>
              <a:rPr lang="zh-CN" altLang="en-US" dirty="0"/>
              <a:t>以图为基础数据结构的算法实现和相关应用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RDD</a:t>
            </a:r>
            <a:r>
              <a:rPr lang="zh-CN" altLang="en-US" dirty="0"/>
              <a:t>存储图节点和边信息，提供各种计算函数</a:t>
            </a:r>
            <a:endParaRPr lang="en-US" altLang="zh-CN" dirty="0"/>
          </a:p>
          <a:p>
            <a:r>
              <a:rPr lang="en-US" altLang="zh-CN" dirty="0"/>
              <a:t>Spark </a:t>
            </a:r>
            <a:r>
              <a:rPr lang="en-US" altLang="zh-CN" dirty="0" err="1"/>
              <a:t>MLlib</a:t>
            </a:r>
            <a:endParaRPr lang="en-US" altLang="zh-CN" dirty="0"/>
          </a:p>
          <a:p>
            <a:pPr lvl="1"/>
            <a:r>
              <a:rPr lang="zh-CN" altLang="en-US" dirty="0"/>
              <a:t>为解决机器学习开发的库</a:t>
            </a:r>
            <a:endParaRPr lang="en-US" altLang="zh-CN" dirty="0"/>
          </a:p>
          <a:p>
            <a:pPr lvl="1"/>
            <a:r>
              <a:rPr lang="zh-CN" altLang="en-US" dirty="0"/>
              <a:t>包括分类、回归、聚类和协同过滤等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71" y="3851922"/>
            <a:ext cx="3809679" cy="27665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10671" y="3838536"/>
            <a:ext cx="3843327" cy="394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60" y="1872301"/>
            <a:ext cx="4340740" cy="154951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405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98" y="472298"/>
            <a:ext cx="3891936" cy="18676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zh-CN" altLang="en-US" dirty="0"/>
              <a:t>架构 </a:t>
            </a:r>
            <a:r>
              <a:rPr lang="en-US" altLang="zh-CN" dirty="0"/>
              <a:t>or </a:t>
            </a:r>
            <a:r>
              <a:rPr lang="zh-CN" altLang="en-US" dirty="0"/>
              <a:t>生态</a:t>
            </a:r>
            <a:r>
              <a:rPr lang="en-US" altLang="zh-CN" dirty="0"/>
              <a:t>——</a:t>
            </a:r>
            <a:r>
              <a:rPr lang="zh-CN" altLang="en-US" dirty="0"/>
              <a:t>集群管理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Standalone mode</a:t>
            </a:r>
          </a:p>
          <a:p>
            <a:pPr lvl="1"/>
            <a:r>
              <a:rPr lang="zh-CN" altLang="en-US" dirty="0"/>
              <a:t>原生集群管理功能：任务调度、资源分配等</a:t>
            </a:r>
            <a:endParaRPr lang="en-US" altLang="zh-CN" dirty="0"/>
          </a:p>
          <a:p>
            <a:r>
              <a:rPr lang="en-US" altLang="zh-CN" dirty="0"/>
              <a:t>Hadoop Yarn</a:t>
            </a:r>
          </a:p>
          <a:p>
            <a:pPr lvl="1"/>
            <a:r>
              <a:rPr lang="en-US" altLang="zh-CN" dirty="0"/>
              <a:t>Hadoop </a:t>
            </a:r>
            <a:r>
              <a:rPr lang="en-US" altLang="zh-CN" dirty="0" err="1"/>
              <a:t>MapReduce</a:t>
            </a:r>
            <a:r>
              <a:rPr lang="zh-CN" altLang="en-US" dirty="0"/>
              <a:t>的第二个版本架构，把资源管理和任务管理剥离开；实现了静态资源分配和动态资源分配功能；</a:t>
            </a:r>
            <a:endParaRPr lang="en-US" altLang="zh-CN" dirty="0"/>
          </a:p>
          <a:p>
            <a:r>
              <a:rPr lang="en-US" altLang="zh-CN" dirty="0"/>
              <a:t>Apache </a:t>
            </a:r>
            <a:r>
              <a:rPr lang="en-US" altLang="zh-CN" dirty="0" err="1"/>
              <a:t>Mesos</a:t>
            </a:r>
            <a:endParaRPr lang="en-US" altLang="zh-CN" dirty="0"/>
          </a:p>
          <a:p>
            <a:pPr lvl="1"/>
            <a:r>
              <a:rPr lang="zh-CN" altLang="en-US" dirty="0"/>
              <a:t>从分布式计算节点上抽象</a:t>
            </a:r>
            <a:r>
              <a:rPr lang="en-US" altLang="zh-CN" dirty="0"/>
              <a:t>CPU, memory, storage, and other compute resources</a:t>
            </a:r>
            <a:r>
              <a:rPr lang="zh-CN" altLang="en-US" dirty="0"/>
              <a:t>给其他框架使用，实现了静态资源分配功能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6" y="3618171"/>
            <a:ext cx="3809679" cy="27665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17546" y="4359564"/>
            <a:ext cx="3843327" cy="1394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070" y="2903190"/>
            <a:ext cx="908914" cy="34428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388669" y="2878143"/>
            <a:ext cx="261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http://mesos.apache.org/</a:t>
            </a:r>
            <a:endParaRPr lang="zh-CN" altLang="en-US" dirty="0"/>
          </a:p>
        </p:txBody>
      </p:sp>
      <p:pic>
        <p:nvPicPr>
          <p:cNvPr id="2052" name="Picture 4" descr="Mesos Archite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3" y="3812121"/>
            <a:ext cx="3820045" cy="25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4" y="3582522"/>
            <a:ext cx="4527176" cy="28021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4454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zh-CN" altLang="en-US" dirty="0"/>
              <a:t>架构 </a:t>
            </a:r>
            <a:r>
              <a:rPr lang="en-US" altLang="zh-CN" dirty="0"/>
              <a:t>or </a:t>
            </a:r>
            <a:r>
              <a:rPr lang="zh-CN" altLang="en-US" dirty="0"/>
              <a:t>生态</a:t>
            </a:r>
            <a:r>
              <a:rPr lang="en-US" altLang="zh-CN" dirty="0"/>
              <a:t>——</a:t>
            </a:r>
            <a:r>
              <a:rPr lang="zh-CN" altLang="en-US" dirty="0"/>
              <a:t>数据存储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HDFS</a:t>
            </a:r>
          </a:p>
          <a:p>
            <a:pPr lvl="1"/>
            <a:r>
              <a:rPr lang="en-US" altLang="zh-CN" dirty="0"/>
              <a:t>Hadoop</a:t>
            </a:r>
            <a:r>
              <a:rPr lang="zh-CN" altLang="en-US" dirty="0"/>
              <a:t>分布式文件系统</a:t>
            </a:r>
            <a:endParaRPr lang="en-US" altLang="zh-CN" dirty="0"/>
          </a:p>
          <a:p>
            <a:r>
              <a:rPr lang="en-US" altLang="zh-CN" dirty="0" err="1"/>
              <a:t>Hbase</a:t>
            </a:r>
            <a:endParaRPr lang="en-US" altLang="zh-CN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HDFS</a:t>
            </a:r>
            <a:r>
              <a:rPr lang="zh-CN" altLang="en-US" dirty="0"/>
              <a:t>的非关系型数据库</a:t>
            </a:r>
            <a:r>
              <a:rPr lang="en-US" altLang="zh-CN" dirty="0"/>
              <a:t>(NoSQL</a:t>
            </a:r>
            <a:r>
              <a:rPr lang="zh-CN" altLang="en-US" dirty="0"/>
              <a:t>数据库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MongoDB</a:t>
            </a:r>
          </a:p>
          <a:p>
            <a:pPr lvl="1"/>
            <a:r>
              <a:rPr lang="zh-CN" altLang="en-US" dirty="0"/>
              <a:t>基于分布式存储的数据库</a:t>
            </a:r>
            <a:endParaRPr lang="en-US" altLang="zh-CN" dirty="0"/>
          </a:p>
          <a:p>
            <a:pPr lvl="1"/>
            <a:r>
              <a:rPr lang="zh-CN" altLang="en-US" dirty="0"/>
              <a:t>介于关系型和非关系型数据库之间</a:t>
            </a:r>
            <a:endParaRPr lang="en-US" altLang="zh-CN" dirty="0"/>
          </a:p>
          <a:p>
            <a:pPr lvl="1"/>
            <a:r>
              <a:rPr lang="zh-CN" altLang="en-US" dirty="0"/>
              <a:t>是</a:t>
            </a:r>
            <a:r>
              <a:rPr lang="en-US" altLang="zh-CN" dirty="0"/>
              <a:t>NoSQL</a:t>
            </a:r>
            <a:r>
              <a:rPr lang="zh-CN" altLang="en-US" dirty="0"/>
              <a:t>数据库中最像关系型数据库的一个</a:t>
            </a:r>
            <a:endParaRPr lang="en-US" altLang="zh-CN" dirty="0"/>
          </a:p>
          <a:p>
            <a:pPr lvl="1"/>
            <a:r>
              <a:rPr lang="zh-CN" altLang="en-US" dirty="0"/>
              <a:t>功能非常强大：支持多种开发语言、支持完全索引、支持查询等</a:t>
            </a:r>
            <a:endParaRPr lang="en-US" altLang="zh-CN" dirty="0"/>
          </a:p>
          <a:p>
            <a:r>
              <a:rPr lang="en-US" altLang="zh-CN" dirty="0" err="1"/>
              <a:t>Cassendra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基于列的分布式数据库，易扩展、模式灵活、按照范围查询等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它们和</a:t>
            </a:r>
            <a:r>
              <a:rPr lang="en-US" altLang="zh-CN" dirty="0"/>
              <a:t>Spark</a:t>
            </a:r>
            <a:r>
              <a:rPr lang="zh-CN" altLang="en-US" dirty="0"/>
              <a:t>的关系：</a:t>
            </a:r>
            <a:r>
              <a:rPr lang="en-US" altLang="zh-CN" dirty="0"/>
              <a:t>Spark</a:t>
            </a:r>
            <a:r>
              <a:rPr lang="zh-CN" altLang="en-US" dirty="0"/>
              <a:t>是一个计算程序，需要读取数据和存储数据，它们就是数据存储的地方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152" y="963189"/>
            <a:ext cx="3809679" cy="27665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52504" y="3018747"/>
            <a:ext cx="3843327" cy="737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50517" y="1335764"/>
            <a:ext cx="3843327" cy="37296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C3ECAD-8AA2-4C1E-AE40-75CAD5C1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149" y="5785288"/>
            <a:ext cx="3351701" cy="10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zh-CN" altLang="en-US" dirty="0"/>
              <a:t>架构 </a:t>
            </a:r>
            <a:r>
              <a:rPr lang="en-US" altLang="zh-CN" dirty="0"/>
              <a:t>or </a:t>
            </a:r>
            <a:r>
              <a:rPr lang="zh-CN" altLang="en-US" dirty="0"/>
              <a:t>生态</a:t>
            </a:r>
            <a:r>
              <a:rPr lang="en-US" altLang="zh-CN" dirty="0"/>
              <a:t>——</a:t>
            </a:r>
            <a:r>
              <a:rPr lang="zh-CN" altLang="en-US" dirty="0"/>
              <a:t>部署模式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框架的部署：</a:t>
            </a:r>
            <a:r>
              <a:rPr lang="en-US" altLang="zh-CN" dirty="0"/>
              <a:t>Local</a:t>
            </a:r>
            <a:r>
              <a:rPr lang="zh-CN" altLang="en-US" dirty="0"/>
              <a:t>模式和</a:t>
            </a:r>
            <a:r>
              <a:rPr lang="en-US" altLang="zh-CN" dirty="0"/>
              <a:t>Cluster</a:t>
            </a:r>
            <a:r>
              <a:rPr lang="zh-CN" altLang="en-US" dirty="0"/>
              <a:t>模式</a:t>
            </a:r>
            <a:endParaRPr lang="en-US" altLang="zh-CN" dirty="0"/>
          </a:p>
          <a:p>
            <a:pPr lvl="1"/>
            <a:r>
              <a:rPr lang="en-US" altLang="zh-CN" dirty="0"/>
              <a:t>Local</a:t>
            </a:r>
            <a:r>
              <a:rPr lang="zh-CN" altLang="en-US" dirty="0"/>
              <a:t>是方便初学者入门学习和测试用的部署模式</a:t>
            </a:r>
            <a:endParaRPr lang="en-US" altLang="zh-CN" dirty="0"/>
          </a:p>
          <a:p>
            <a:pPr lvl="1"/>
            <a:r>
              <a:rPr lang="en-US" altLang="zh-CN" dirty="0"/>
              <a:t>Cluster</a:t>
            </a:r>
            <a:r>
              <a:rPr lang="zh-CN" altLang="en-US" dirty="0"/>
              <a:t>是真正的集群模式</a:t>
            </a:r>
            <a:endParaRPr lang="en-US" altLang="zh-CN" dirty="0"/>
          </a:p>
          <a:p>
            <a:pPr lvl="2">
              <a:lnSpc>
                <a:spcPts val="1900"/>
              </a:lnSpc>
            </a:pPr>
            <a:r>
              <a:rPr lang="en-US" altLang="zh-CN" sz="1200" dirty="0"/>
              <a:t>Standalone</a:t>
            </a:r>
            <a:r>
              <a:rPr lang="zh-CN" altLang="en-US" sz="1200" dirty="0"/>
              <a:t>集群管理器</a:t>
            </a:r>
            <a:endParaRPr lang="en-US" altLang="zh-CN" sz="1200" dirty="0"/>
          </a:p>
          <a:p>
            <a:pPr lvl="2">
              <a:lnSpc>
                <a:spcPts val="1900"/>
              </a:lnSpc>
            </a:pPr>
            <a:r>
              <a:rPr lang="en-US" altLang="zh-CN" sz="1200" dirty="0"/>
              <a:t>Yarn</a:t>
            </a:r>
            <a:r>
              <a:rPr lang="zh-CN" altLang="en-US" sz="1200" dirty="0"/>
              <a:t>集群管理器</a:t>
            </a:r>
            <a:endParaRPr lang="en-US" altLang="zh-CN" sz="1200" dirty="0"/>
          </a:p>
          <a:p>
            <a:pPr lvl="2">
              <a:lnSpc>
                <a:spcPts val="1900"/>
              </a:lnSpc>
            </a:pPr>
            <a:r>
              <a:rPr lang="en-US" altLang="zh-CN" sz="1200" dirty="0" err="1"/>
              <a:t>Mesos</a:t>
            </a:r>
            <a:r>
              <a:rPr lang="zh-CN" altLang="en-US" sz="1200" dirty="0"/>
              <a:t>集群管理器</a:t>
            </a:r>
            <a:endParaRPr lang="en-US" altLang="zh-CN" sz="1200" dirty="0"/>
          </a:p>
          <a:p>
            <a:pPr lvl="2"/>
            <a:endParaRPr lang="en-US" altLang="zh-CN" dirty="0"/>
          </a:p>
          <a:p>
            <a:r>
              <a:rPr lang="en-US" altLang="zh-CN" dirty="0"/>
              <a:t>Spark</a:t>
            </a:r>
            <a:r>
              <a:rPr lang="zh-CN" altLang="en-US" dirty="0"/>
              <a:t>应用程序的提交模式：</a:t>
            </a:r>
            <a:r>
              <a:rPr lang="en-US" altLang="zh-CN" dirty="0"/>
              <a:t>Client</a:t>
            </a:r>
            <a:r>
              <a:rPr lang="zh-CN" altLang="en-US" dirty="0"/>
              <a:t>模式和</a:t>
            </a:r>
            <a:r>
              <a:rPr lang="en-US" altLang="zh-CN" dirty="0"/>
              <a:t>Cluster</a:t>
            </a:r>
            <a:r>
              <a:rPr lang="zh-CN" altLang="en-US" dirty="0"/>
              <a:t>模式</a:t>
            </a:r>
            <a:endParaRPr lang="en-US" altLang="zh-CN" dirty="0"/>
          </a:p>
          <a:p>
            <a:pPr lvl="1"/>
            <a:r>
              <a:rPr lang="en-US" altLang="zh-CN" dirty="0"/>
              <a:t>Local</a:t>
            </a:r>
            <a:r>
              <a:rPr lang="zh-CN" altLang="en-US" dirty="0"/>
              <a:t>部署模式只支持</a:t>
            </a:r>
            <a:r>
              <a:rPr lang="en-US" altLang="zh-CN" dirty="0"/>
              <a:t>Client</a:t>
            </a:r>
            <a:r>
              <a:rPr lang="zh-CN" altLang="en-US" dirty="0"/>
              <a:t>提交模式</a:t>
            </a:r>
            <a:endParaRPr lang="en-US" altLang="zh-CN" dirty="0"/>
          </a:p>
          <a:p>
            <a:pPr lvl="1"/>
            <a:r>
              <a:rPr lang="zh-CN" altLang="en-US" dirty="0"/>
              <a:t>真正的</a:t>
            </a:r>
            <a:r>
              <a:rPr lang="en-US" altLang="zh-CN" dirty="0"/>
              <a:t>Cluster</a:t>
            </a:r>
            <a:r>
              <a:rPr lang="zh-CN" altLang="en-US" dirty="0"/>
              <a:t>集群部署模式同时支持</a:t>
            </a:r>
            <a:r>
              <a:rPr lang="en-US" altLang="zh-CN" dirty="0"/>
              <a:t>Client</a:t>
            </a:r>
            <a:r>
              <a:rPr lang="zh-CN" altLang="en-US" dirty="0"/>
              <a:t>和</a:t>
            </a:r>
            <a:r>
              <a:rPr lang="en-US" altLang="zh-CN" dirty="0"/>
              <a:t>Cluster</a:t>
            </a:r>
            <a:r>
              <a:rPr lang="zh-CN" altLang="en-US" dirty="0"/>
              <a:t>提交模式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Client</a:t>
            </a:r>
            <a:r>
              <a:rPr lang="zh-CN" altLang="en-US" dirty="0">
                <a:solidFill>
                  <a:srgbClr val="FF0000"/>
                </a:solidFill>
              </a:rPr>
              <a:t>提交模式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worker</a:t>
            </a:r>
            <a:r>
              <a:rPr lang="zh-CN" altLang="en-US" dirty="0">
                <a:solidFill>
                  <a:srgbClr val="FF0000"/>
                </a:solidFill>
              </a:rPr>
              <a:t>节点启动</a:t>
            </a:r>
            <a:r>
              <a:rPr lang="en-US" altLang="zh-CN" dirty="0">
                <a:solidFill>
                  <a:srgbClr val="FF0000"/>
                </a:solidFill>
              </a:rPr>
              <a:t>Driver</a:t>
            </a:r>
            <a:r>
              <a:rPr lang="zh-CN" altLang="en-US" dirty="0">
                <a:solidFill>
                  <a:srgbClr val="FF0000"/>
                </a:solidFill>
              </a:rPr>
              <a:t>程序运行应用程序，结果返回到</a:t>
            </a:r>
            <a:r>
              <a:rPr lang="en-US" altLang="zh-CN" dirty="0">
                <a:solidFill>
                  <a:srgbClr val="FF0000"/>
                </a:solidFill>
              </a:rPr>
              <a:t>Client</a:t>
            </a:r>
            <a:r>
              <a:rPr lang="zh-CN" altLang="en-US" dirty="0">
                <a:solidFill>
                  <a:srgbClr val="FF0000"/>
                </a:solidFill>
              </a:rPr>
              <a:t>端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Cluster</a:t>
            </a:r>
            <a:r>
              <a:rPr lang="zh-CN" altLang="en-US" dirty="0">
                <a:solidFill>
                  <a:srgbClr val="FF0000"/>
                </a:solidFill>
              </a:rPr>
              <a:t>提交模式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Master</a:t>
            </a:r>
            <a:r>
              <a:rPr lang="zh-CN" altLang="en-US" dirty="0">
                <a:solidFill>
                  <a:srgbClr val="FF0000"/>
                </a:solidFill>
              </a:rPr>
              <a:t>上启动</a:t>
            </a:r>
            <a:r>
              <a:rPr lang="en-US" altLang="zh-CN" dirty="0">
                <a:solidFill>
                  <a:srgbClr val="FF0000"/>
                </a:solidFill>
              </a:rPr>
              <a:t>Driver</a:t>
            </a:r>
            <a:r>
              <a:rPr lang="zh-CN" altLang="en-US" dirty="0">
                <a:solidFill>
                  <a:srgbClr val="FF0000"/>
                </a:solidFill>
              </a:rPr>
              <a:t>程序，结果不会返回给</a:t>
            </a:r>
            <a:r>
              <a:rPr lang="en-US" altLang="zh-CN" dirty="0">
                <a:solidFill>
                  <a:srgbClr val="FF0000"/>
                </a:solidFill>
              </a:rPr>
              <a:t>client</a:t>
            </a:r>
            <a:r>
              <a:rPr lang="zh-CN" altLang="en-US" dirty="0">
                <a:solidFill>
                  <a:srgbClr val="FF0000"/>
                </a:solidFill>
              </a:rPr>
              <a:t>而是保存在</a:t>
            </a:r>
            <a:r>
              <a:rPr lang="en-US" altLang="zh-CN" dirty="0">
                <a:solidFill>
                  <a:srgbClr val="FF0000"/>
                </a:solidFill>
              </a:rPr>
              <a:t>Master</a:t>
            </a:r>
            <a:r>
              <a:rPr lang="zh-CN" altLang="en-US" dirty="0">
                <a:solidFill>
                  <a:srgbClr val="FF0000"/>
                </a:solidFill>
              </a:rPr>
              <a:t>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84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4755" y="1162050"/>
            <a:ext cx="1059095" cy="1947894"/>
          </a:xfrm>
          <a:solidFill>
            <a:srgbClr val="6F0E6F"/>
          </a:solidFill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目</a:t>
            </a:r>
            <a:br>
              <a:rPr lang="en-US" altLang="zh-CN" sz="32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2750" y="1308099"/>
            <a:ext cx="3907748" cy="5363835"/>
          </a:xfrm>
        </p:spPr>
        <p:txBody>
          <a:bodyPr>
            <a:normAutofit/>
          </a:bodyPr>
          <a:lstStyle/>
          <a:p>
            <a:r>
              <a:rPr lang="zh-CN" altLang="en-US" dirty="0"/>
              <a:t>简介</a:t>
            </a:r>
            <a:endParaRPr lang="en-US" altLang="zh-CN" dirty="0"/>
          </a:p>
          <a:p>
            <a:r>
              <a:rPr lang="zh-CN" altLang="en-US" dirty="0"/>
              <a:t>优势及架构</a:t>
            </a:r>
            <a:endParaRPr lang="en-US" altLang="zh-CN" dirty="0"/>
          </a:p>
          <a:p>
            <a:r>
              <a:rPr lang="zh-CN" altLang="en-US" dirty="0"/>
              <a:t>内核机制解析</a:t>
            </a:r>
            <a:endParaRPr lang="en-US" altLang="zh-CN" dirty="0"/>
          </a:p>
          <a:p>
            <a:pPr lvl="1"/>
            <a:r>
              <a:rPr lang="en-US" altLang="zh-CN" dirty="0"/>
              <a:t>RDD</a:t>
            </a:r>
          </a:p>
          <a:p>
            <a:pPr lvl="1"/>
            <a:r>
              <a:rPr lang="zh-CN" altLang="en-US" dirty="0"/>
              <a:t>调度器</a:t>
            </a:r>
            <a:r>
              <a:rPr lang="en-US" altLang="zh-CN" dirty="0"/>
              <a:t>Scheduler</a:t>
            </a:r>
          </a:p>
          <a:p>
            <a:pPr lvl="1"/>
            <a:r>
              <a:rPr lang="zh-CN" altLang="en-US" dirty="0"/>
              <a:t>执行器</a:t>
            </a:r>
            <a:r>
              <a:rPr lang="en-US" altLang="zh-CN" dirty="0"/>
              <a:t>Executor</a:t>
            </a:r>
          </a:p>
          <a:p>
            <a:pPr lvl="1"/>
            <a:r>
              <a:rPr lang="zh-CN" altLang="en-US" dirty="0"/>
              <a:t>存储</a:t>
            </a:r>
            <a:r>
              <a:rPr lang="en-US" altLang="zh-CN" dirty="0"/>
              <a:t>Storage</a:t>
            </a:r>
          </a:p>
          <a:p>
            <a:pPr lvl="1"/>
            <a:r>
              <a:rPr lang="zh-CN" altLang="en-US" dirty="0"/>
              <a:t>洗牌</a:t>
            </a:r>
            <a:r>
              <a:rPr lang="en-US" altLang="zh-CN" dirty="0"/>
              <a:t>Shuffle</a:t>
            </a:r>
          </a:p>
          <a:p>
            <a:r>
              <a:rPr lang="zh-CN" altLang="en-US" dirty="0"/>
              <a:t>上层应用库</a:t>
            </a:r>
            <a:endParaRPr lang="en-US" altLang="zh-CN" dirty="0"/>
          </a:p>
          <a:p>
            <a:pPr lvl="1"/>
            <a:r>
              <a:rPr lang="zh-CN" altLang="en-US" dirty="0"/>
              <a:t>实践基础</a:t>
            </a:r>
            <a:endParaRPr lang="en-US" altLang="zh-CN" dirty="0"/>
          </a:p>
          <a:p>
            <a:pPr lvl="1"/>
            <a:r>
              <a:rPr lang="en-US" altLang="zh-CN" dirty="0"/>
              <a:t>Spark SQL</a:t>
            </a:r>
          </a:p>
          <a:p>
            <a:pPr lvl="1"/>
            <a:r>
              <a:rPr lang="en-US" altLang="zh-CN" dirty="0"/>
              <a:t>Streaming</a:t>
            </a:r>
          </a:p>
          <a:p>
            <a:pPr lvl="1"/>
            <a:r>
              <a:rPr lang="en-US" altLang="zh-CN" dirty="0" err="1"/>
              <a:t>GraphX</a:t>
            </a:r>
            <a:endParaRPr lang="en-US" altLang="zh-CN" dirty="0"/>
          </a:p>
          <a:p>
            <a:pPr lvl="1"/>
            <a:r>
              <a:rPr lang="en-US" altLang="zh-CN" dirty="0" err="1"/>
              <a:t>MLlib</a:t>
            </a:r>
            <a:endParaRPr lang="en-US" altLang="zh-CN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222750" y="1162050"/>
            <a:ext cx="3907748" cy="146050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37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33" y="2228208"/>
            <a:ext cx="4270487" cy="31011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2333" y="2638653"/>
            <a:ext cx="4270487" cy="43798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 flipH="1">
            <a:off x="5116478" y="1457874"/>
            <a:ext cx="2217193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基于内存的核心数据结构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RDD</a:t>
            </a:r>
            <a:r>
              <a:rPr lang="zh-CN" altLang="en-US" sz="1400" dirty="0">
                <a:solidFill>
                  <a:schemeClr val="bg1"/>
                </a:solidFill>
              </a:rPr>
              <a:t>弹性分布式数据集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5116478" y="2223122"/>
            <a:ext cx="2217193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在分布式数据集上开展的计算任务的调度</a:t>
            </a:r>
          </a:p>
        </p:txBody>
      </p:sp>
      <p:sp>
        <p:nvSpPr>
          <p:cNvPr id="11" name="文本框 10"/>
          <p:cNvSpPr txBox="1"/>
          <p:nvPr/>
        </p:nvSpPr>
        <p:spPr>
          <a:xfrm flipH="1">
            <a:off x="5116478" y="2988370"/>
            <a:ext cx="2217193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计算任务的调度后最终如何执行、如何监控</a:t>
            </a:r>
          </a:p>
        </p:txBody>
      </p:sp>
      <p:sp>
        <p:nvSpPr>
          <p:cNvPr id="12" name="文本框 11"/>
          <p:cNvSpPr txBox="1"/>
          <p:nvPr/>
        </p:nvSpPr>
        <p:spPr>
          <a:xfrm flipH="1">
            <a:off x="5116478" y="3753618"/>
            <a:ext cx="2217193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计算过程中的数据到底怎么读取的怎么写入的</a:t>
            </a:r>
          </a:p>
        </p:txBody>
      </p:sp>
      <p:sp>
        <p:nvSpPr>
          <p:cNvPr id="13" name="文本框 12"/>
          <p:cNvSpPr txBox="1"/>
          <p:nvPr/>
        </p:nvSpPr>
        <p:spPr>
          <a:xfrm flipH="1">
            <a:off x="7706009" y="1565595"/>
            <a:ext cx="938626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RDD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7706009" y="2330876"/>
            <a:ext cx="938626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Scheduler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 flipH="1">
            <a:off x="7705424" y="3096091"/>
            <a:ext cx="938626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Executor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7705424" y="3861306"/>
            <a:ext cx="938626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Storage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>
            <a:stCxn id="7" idx="3"/>
            <a:endCxn id="9" idx="3"/>
          </p:cNvCxnSpPr>
          <p:nvPr/>
        </p:nvCxnSpPr>
        <p:spPr>
          <a:xfrm flipV="1">
            <a:off x="4522820" y="1719484"/>
            <a:ext cx="593658" cy="1138159"/>
          </a:xfrm>
          <a:prstGeom prst="straightConnector1">
            <a:avLst/>
          </a:prstGeom>
          <a:ln w="12700">
            <a:solidFill>
              <a:srgbClr val="6F0E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0" idx="3"/>
          </p:cNvCxnSpPr>
          <p:nvPr/>
        </p:nvCxnSpPr>
        <p:spPr>
          <a:xfrm flipV="1">
            <a:off x="4522820" y="2484732"/>
            <a:ext cx="593658" cy="372911"/>
          </a:xfrm>
          <a:prstGeom prst="straightConnector1">
            <a:avLst/>
          </a:prstGeom>
          <a:ln w="12700">
            <a:solidFill>
              <a:srgbClr val="6F0E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1" idx="3"/>
          </p:cNvCxnSpPr>
          <p:nvPr/>
        </p:nvCxnSpPr>
        <p:spPr>
          <a:xfrm>
            <a:off x="4522820" y="2857643"/>
            <a:ext cx="593658" cy="392337"/>
          </a:xfrm>
          <a:prstGeom prst="straightConnector1">
            <a:avLst/>
          </a:prstGeom>
          <a:ln w="12700">
            <a:solidFill>
              <a:srgbClr val="6F0E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12" idx="3"/>
          </p:cNvCxnSpPr>
          <p:nvPr/>
        </p:nvCxnSpPr>
        <p:spPr>
          <a:xfrm>
            <a:off x="4522820" y="2887158"/>
            <a:ext cx="593658" cy="1128070"/>
          </a:xfrm>
          <a:prstGeom prst="straightConnector1">
            <a:avLst/>
          </a:prstGeom>
          <a:ln w="12700">
            <a:solidFill>
              <a:srgbClr val="6F0E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9" idx="1"/>
            <a:endCxn id="13" idx="3"/>
          </p:cNvCxnSpPr>
          <p:nvPr/>
        </p:nvCxnSpPr>
        <p:spPr>
          <a:xfrm>
            <a:off x="7333671" y="1719484"/>
            <a:ext cx="372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" idx="1"/>
            <a:endCxn id="14" idx="3"/>
          </p:cNvCxnSpPr>
          <p:nvPr/>
        </p:nvCxnSpPr>
        <p:spPr>
          <a:xfrm>
            <a:off x="7333671" y="2484732"/>
            <a:ext cx="372338" cy="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1" idx="1"/>
            <a:endCxn id="15" idx="3"/>
          </p:cNvCxnSpPr>
          <p:nvPr/>
        </p:nvCxnSpPr>
        <p:spPr>
          <a:xfrm>
            <a:off x="7333671" y="3249980"/>
            <a:ext cx="371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2" idx="1"/>
            <a:endCxn id="16" idx="3"/>
          </p:cNvCxnSpPr>
          <p:nvPr/>
        </p:nvCxnSpPr>
        <p:spPr>
          <a:xfrm flipV="1">
            <a:off x="7333671" y="4015195"/>
            <a:ext cx="371753" cy="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——RDD</a:t>
            </a:r>
            <a:r>
              <a:rPr lang="zh-CN" altLang="en-US" dirty="0"/>
              <a:t>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Spark</a:t>
            </a:r>
            <a:r>
              <a:rPr lang="zh-CN" altLang="en-US" dirty="0">
                <a:solidFill>
                  <a:srgbClr val="FF0000"/>
                </a:solidFill>
              </a:rPr>
              <a:t>是建立在</a:t>
            </a:r>
            <a:r>
              <a:rPr lang="en-US" altLang="zh-CN" dirty="0">
                <a:solidFill>
                  <a:srgbClr val="FF0000"/>
                </a:solidFill>
              </a:rPr>
              <a:t>RDD(Resilient Distributed Datasets</a:t>
            </a:r>
            <a:r>
              <a:rPr lang="zh-CN" altLang="en-US" dirty="0">
                <a:solidFill>
                  <a:srgbClr val="FF0000"/>
                </a:solidFill>
              </a:rPr>
              <a:t>，弹性分布式数据集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之上的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RDD</a:t>
            </a:r>
            <a:r>
              <a:rPr lang="zh-CN" altLang="en-US" dirty="0">
                <a:solidFill>
                  <a:srgbClr val="FF0000"/>
                </a:solidFill>
              </a:rPr>
              <a:t>使得</a:t>
            </a:r>
            <a:r>
              <a:rPr lang="en-US" altLang="zh-CN" dirty="0">
                <a:solidFill>
                  <a:srgbClr val="FF0000"/>
                </a:solidFill>
              </a:rPr>
              <a:t>Spark</a:t>
            </a:r>
            <a:r>
              <a:rPr lang="zh-CN" altLang="en-US" dirty="0">
                <a:solidFill>
                  <a:srgbClr val="FF0000"/>
                </a:solidFill>
              </a:rPr>
              <a:t>可以用一致的方式处理大数据的不同应用场景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RDD</a:t>
            </a:r>
            <a:r>
              <a:rPr lang="zh-CN" altLang="en-US" dirty="0"/>
              <a:t>是一个容错的、并行的逻辑数据结构</a:t>
            </a:r>
            <a:endParaRPr lang="en-US" altLang="zh-CN" dirty="0"/>
          </a:p>
          <a:p>
            <a:pPr lvl="1"/>
            <a:r>
              <a:rPr lang="zh-CN" altLang="en-US" dirty="0"/>
              <a:t>数据存储到内存和磁盘中</a:t>
            </a:r>
            <a:endParaRPr lang="en-US" altLang="zh-CN" dirty="0"/>
          </a:p>
          <a:p>
            <a:pPr lvl="1"/>
            <a:r>
              <a:rPr lang="zh-CN" altLang="en-US" dirty="0"/>
              <a:t>控制数据分区</a:t>
            </a:r>
            <a:endParaRPr lang="en-US" altLang="zh-CN" dirty="0"/>
          </a:p>
          <a:p>
            <a:pPr lvl="1"/>
            <a:r>
              <a:rPr lang="zh-CN" altLang="en-US" dirty="0"/>
              <a:t>丰富的</a:t>
            </a:r>
            <a:r>
              <a:rPr lang="en-US" altLang="zh-CN" dirty="0"/>
              <a:t>API</a:t>
            </a:r>
            <a:r>
              <a:rPr lang="zh-CN" altLang="en-US" dirty="0"/>
              <a:t>操作数据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解决的具体问题</a:t>
            </a:r>
            <a:r>
              <a:rPr lang="en-US" altLang="zh-CN" dirty="0"/>
              <a:t>——</a:t>
            </a:r>
            <a:r>
              <a:rPr lang="zh-CN" altLang="en-US" dirty="0"/>
              <a:t>不能基于内存共享数据，反复读写磁盘</a:t>
            </a:r>
            <a:endParaRPr lang="en-US" altLang="zh-CN" dirty="0"/>
          </a:p>
          <a:p>
            <a:pPr lvl="1"/>
            <a:r>
              <a:rPr lang="en-US" altLang="zh-CN" dirty="0"/>
              <a:t>Hadoop</a:t>
            </a:r>
            <a:r>
              <a:rPr lang="zh-CN" altLang="en-US" dirty="0"/>
              <a:t>的</a:t>
            </a:r>
            <a:r>
              <a:rPr lang="en-US" altLang="zh-CN" dirty="0" err="1"/>
              <a:t>MapReduce</a:t>
            </a:r>
            <a:r>
              <a:rPr lang="zh-CN" altLang="en-US" dirty="0"/>
              <a:t>对迭代式算法支持的效率不高，图算法和机器学习算法</a:t>
            </a:r>
            <a:endParaRPr lang="en-US" altLang="zh-CN" dirty="0"/>
          </a:p>
          <a:p>
            <a:pPr lvl="1"/>
            <a:r>
              <a:rPr lang="zh-CN" altLang="en-US" dirty="0"/>
              <a:t>交互式数据挖掘工具中反复查询一个数据子集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82487" y="2344189"/>
            <a:ext cx="665018" cy="32142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37360" y="2344189"/>
            <a:ext cx="665018" cy="321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091133" y="2344189"/>
            <a:ext cx="3720891" cy="923330"/>
          </a:xfrm>
          <a:prstGeom prst="rect">
            <a:avLst/>
          </a:prstGeom>
          <a:solidFill>
            <a:srgbClr val="FF33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高度受限的共享内存模型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“只读”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1. </a:t>
            </a:r>
            <a:r>
              <a:rPr lang="zh-CN" altLang="en-US" dirty="0">
                <a:solidFill>
                  <a:schemeClr val="bg1"/>
                </a:solidFill>
              </a:rPr>
              <a:t>从外界读入，</a:t>
            </a:r>
            <a:r>
              <a:rPr lang="en-US" altLang="zh-CN" dirty="0">
                <a:solidFill>
                  <a:schemeClr val="bg1"/>
                </a:solidFill>
              </a:rPr>
              <a:t>2. </a:t>
            </a:r>
            <a:r>
              <a:rPr lang="zh-CN" altLang="en-US" dirty="0">
                <a:solidFill>
                  <a:schemeClr val="bg1"/>
                </a:solidFill>
              </a:rPr>
              <a:t>由其他</a:t>
            </a:r>
            <a:r>
              <a:rPr lang="en-US" altLang="zh-CN" dirty="0">
                <a:solidFill>
                  <a:schemeClr val="bg1"/>
                </a:solidFill>
              </a:rPr>
              <a:t>RDD</a:t>
            </a:r>
            <a:r>
              <a:rPr lang="zh-CN" altLang="en-US" dirty="0">
                <a:solidFill>
                  <a:schemeClr val="bg1"/>
                </a:solidFill>
              </a:rPr>
              <a:t>产生</a:t>
            </a:r>
          </a:p>
        </p:txBody>
      </p:sp>
      <p:cxnSp>
        <p:nvCxnSpPr>
          <p:cNvPr id="9" name="肘形连接符 8"/>
          <p:cNvCxnSpPr>
            <a:stCxn id="6" idx="0"/>
            <a:endCxn id="7" idx="0"/>
          </p:cNvCxnSpPr>
          <p:nvPr/>
        </p:nvCxnSpPr>
        <p:spPr>
          <a:xfrm rot="5400000" flipH="1" flipV="1">
            <a:off x="4510724" y="-96666"/>
            <a:ext cx="12700" cy="488171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153650" y="3407279"/>
            <a:ext cx="3595856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创建</a:t>
            </a:r>
            <a:r>
              <a:rPr lang="en-US" altLang="zh-CN" dirty="0">
                <a:solidFill>
                  <a:schemeClr val="bg1"/>
                </a:solidFill>
              </a:rPr>
              <a:t>RDD</a:t>
            </a:r>
            <a:r>
              <a:rPr lang="zh-CN" altLang="en-US" dirty="0">
                <a:solidFill>
                  <a:schemeClr val="bg1"/>
                </a:solidFill>
              </a:rPr>
              <a:t>的一系列转换被记录下来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精确到具体分区的数据恢复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84652" y="5498408"/>
            <a:ext cx="4973118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逻辑数据块</a:t>
            </a:r>
            <a:r>
              <a:rPr lang="en-US" altLang="zh-CN" b="1" dirty="0"/>
              <a:t>Partition</a:t>
            </a:r>
            <a:r>
              <a:rPr lang="zh-CN" altLang="en-US" dirty="0"/>
              <a:t>，对应的物理存储单元</a:t>
            </a:r>
            <a:r>
              <a:rPr lang="en-US" altLang="zh-CN" b="1" dirty="0"/>
              <a:t>Block</a:t>
            </a:r>
          </a:p>
          <a:p>
            <a:pPr algn="ctr"/>
            <a:r>
              <a:rPr lang="zh-CN" altLang="en-US" dirty="0"/>
              <a:t>由</a:t>
            </a:r>
            <a:r>
              <a:rPr lang="en-US" altLang="zh-CN" b="1" dirty="0" err="1"/>
              <a:t>BlockManager</a:t>
            </a:r>
            <a:r>
              <a:rPr lang="zh-CN" altLang="en-US" dirty="0"/>
              <a:t>管理物理分区</a:t>
            </a:r>
            <a:endParaRPr lang="en-US" altLang="zh-CN" dirty="0"/>
          </a:p>
          <a:p>
            <a:pPr algn="ctr"/>
            <a:r>
              <a:rPr lang="zh-CN" altLang="en-US" sz="1400" dirty="0">
                <a:solidFill>
                  <a:srgbClr val="7030A0"/>
                </a:solidFill>
              </a:rPr>
              <a:t>（画图稍微解释一下吧）</a:t>
            </a:r>
          </a:p>
        </p:txBody>
      </p:sp>
    </p:spTree>
    <p:extLst>
      <p:ext uri="{BB962C8B-B14F-4D97-AF65-F5344CB8AC3E}">
        <p14:creationId xmlns:p14="http://schemas.microsoft.com/office/powerpoint/2010/main" val="60928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</a:t>
            </a:r>
            <a:r>
              <a:rPr lang="en-US" altLang="zh-CN" dirty="0">
                <a:solidFill>
                  <a:srgbClr val="FF0000"/>
                </a:solidFill>
              </a:rPr>
              <a:t>RDD</a:t>
            </a:r>
            <a:r>
              <a:rPr lang="zh-CN" altLang="en-US" dirty="0">
                <a:solidFill>
                  <a:srgbClr val="FF0000"/>
                </a:solidFill>
              </a:rPr>
              <a:t>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的五大特性</a:t>
            </a:r>
            <a:endParaRPr lang="en-US" altLang="zh-CN" dirty="0"/>
          </a:p>
          <a:p>
            <a:pPr lvl="1"/>
            <a:r>
              <a:rPr lang="zh-CN" altLang="en-US" dirty="0"/>
              <a:t>分区列表：记录了数据块所在的分区位置；一个</a:t>
            </a:r>
            <a:r>
              <a:rPr lang="en-US" altLang="zh-CN" dirty="0"/>
              <a:t>RDD</a:t>
            </a:r>
            <a:r>
              <a:rPr lang="zh-CN" altLang="en-US" dirty="0"/>
              <a:t>对应的数据是切分为数据块存储在集群的不同节点上的</a:t>
            </a:r>
          </a:p>
          <a:p>
            <a:pPr marL="342900" lvl="1" indent="0" algn="ctr">
              <a:buNone/>
            </a:pPr>
            <a:r>
              <a:rPr lang="en-US" altLang="zh-CN" dirty="0"/>
              <a:t>@transient </a:t>
            </a:r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en-US" altLang="zh-CN" dirty="0" err="1"/>
              <a:t>getPartitions</a:t>
            </a:r>
            <a:r>
              <a:rPr lang="en-US" altLang="zh-CN" dirty="0"/>
              <a:t>_ : Array[Partition] = null</a:t>
            </a:r>
          </a:p>
          <a:p>
            <a:pPr lvl="1"/>
            <a:r>
              <a:rPr lang="zh-CN" altLang="en-US" dirty="0"/>
              <a:t>依赖列表：记录了当前这个</a:t>
            </a:r>
            <a:r>
              <a:rPr lang="en-US" altLang="zh-CN" dirty="0"/>
              <a:t>RDD</a:t>
            </a:r>
            <a:r>
              <a:rPr lang="zh-CN" altLang="en-US" dirty="0"/>
              <a:t>依赖于哪些其它的</a:t>
            </a:r>
            <a:r>
              <a:rPr lang="en-US" altLang="zh-CN" dirty="0"/>
              <a:t>RDD</a:t>
            </a:r>
          </a:p>
          <a:p>
            <a:pPr marL="342900" lvl="1" indent="0" algn="ctr">
              <a:buNone/>
            </a:pPr>
            <a:r>
              <a:rPr lang="en-US" altLang="zh-CN" dirty="0"/>
              <a:t>private </a:t>
            </a:r>
            <a:r>
              <a:rPr lang="en-US" altLang="zh-CN" dirty="0" err="1"/>
              <a:t>var</a:t>
            </a:r>
            <a:r>
              <a:rPr lang="en-US" altLang="zh-CN" dirty="0"/>
              <a:t> dependencies_ : </a:t>
            </a:r>
            <a:r>
              <a:rPr lang="en-US" altLang="zh-CN" dirty="0" err="1"/>
              <a:t>Seq</a:t>
            </a:r>
            <a:r>
              <a:rPr lang="en-US" altLang="zh-CN" dirty="0"/>
              <a:t>[Dependency[_]] = null</a:t>
            </a:r>
          </a:p>
          <a:p>
            <a:pPr lvl="1"/>
            <a:r>
              <a:rPr lang="zh-CN" altLang="en-US" dirty="0"/>
              <a:t>计算函数</a:t>
            </a:r>
            <a:r>
              <a:rPr lang="en-US" altLang="zh-CN" dirty="0"/>
              <a:t>compute</a:t>
            </a:r>
            <a:r>
              <a:rPr lang="zh-CN" altLang="en-US" dirty="0"/>
              <a:t>，用于计算</a:t>
            </a:r>
            <a:r>
              <a:rPr lang="en-US" altLang="zh-CN" dirty="0"/>
              <a:t>RDD</a:t>
            </a:r>
            <a:r>
              <a:rPr lang="zh-CN" altLang="en-US" dirty="0"/>
              <a:t>各个分区的值</a:t>
            </a:r>
          </a:p>
          <a:p>
            <a:pPr marL="342900" lvl="1" indent="0" algn="ctr">
              <a:buNone/>
            </a:pPr>
            <a:r>
              <a:rPr lang="en-US" altLang="zh-CN" dirty="0" err="1"/>
              <a:t>def</a:t>
            </a:r>
            <a:r>
              <a:rPr lang="en-US" altLang="zh-CN" dirty="0"/>
              <a:t> compute(split: Partition, context: </a:t>
            </a:r>
            <a:r>
              <a:rPr lang="en-US" altLang="zh-CN" dirty="0" err="1"/>
              <a:t>TaskContext</a:t>
            </a:r>
            <a:r>
              <a:rPr lang="en-US" altLang="zh-CN" dirty="0"/>
              <a:t>): Iterator[T]</a:t>
            </a:r>
          </a:p>
          <a:p>
            <a:pPr lvl="1"/>
            <a:r>
              <a:rPr lang="zh-CN" altLang="en-US" dirty="0"/>
              <a:t>可选：分区器，子类可以重新指定新的分区方式：</a:t>
            </a:r>
            <a:r>
              <a:rPr lang="en-US" altLang="zh-CN" dirty="0"/>
              <a:t>Hash</a:t>
            </a:r>
            <a:r>
              <a:rPr lang="zh-CN" altLang="en-US" dirty="0"/>
              <a:t>和</a:t>
            </a:r>
            <a:r>
              <a:rPr lang="en-US" altLang="zh-CN" dirty="0"/>
              <a:t>Range</a:t>
            </a:r>
          </a:p>
          <a:p>
            <a:pPr marL="342900" lvl="1" indent="0" algn="ctr">
              <a:buNone/>
            </a:pPr>
            <a:r>
              <a:rPr lang="en-US" altLang="zh-CN" dirty="0"/>
              <a:t>@transient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partitioner</a:t>
            </a:r>
            <a:r>
              <a:rPr lang="en-US" altLang="zh-CN" dirty="0"/>
              <a:t>: Option[</a:t>
            </a:r>
            <a:r>
              <a:rPr lang="en-US" altLang="zh-CN" dirty="0" err="1"/>
              <a:t>Partitioner</a:t>
            </a:r>
            <a:r>
              <a:rPr lang="en-US" altLang="zh-CN" dirty="0"/>
              <a:t>] = None </a:t>
            </a:r>
          </a:p>
          <a:p>
            <a:pPr lvl="1"/>
            <a:r>
              <a:rPr lang="zh-CN" altLang="en-US" dirty="0"/>
              <a:t>可选：计算各分区时优先的位置列表。例如从</a:t>
            </a:r>
            <a:r>
              <a:rPr lang="en-US" altLang="zh-CN" dirty="0"/>
              <a:t>HDFS</a:t>
            </a:r>
            <a:r>
              <a:rPr lang="zh-CN" altLang="en-US" dirty="0"/>
              <a:t>文件生成</a:t>
            </a:r>
            <a:r>
              <a:rPr lang="en-US" altLang="zh-CN" dirty="0"/>
              <a:t>RDD</a:t>
            </a:r>
            <a:r>
              <a:rPr lang="zh-CN" altLang="en-US" dirty="0"/>
              <a:t>时，</a:t>
            </a:r>
            <a:r>
              <a:rPr lang="en-US" altLang="zh-CN" dirty="0"/>
              <a:t>HDFS</a:t>
            </a:r>
            <a:r>
              <a:rPr lang="zh-CN" altLang="en-US" dirty="0"/>
              <a:t>文件所在位置就是对应生成的</a:t>
            </a:r>
            <a:r>
              <a:rPr lang="en-US" altLang="zh-CN" dirty="0"/>
              <a:t>RDD</a:t>
            </a:r>
            <a:r>
              <a:rPr lang="zh-CN" altLang="en-US" dirty="0"/>
              <a:t>分区所在位置的优先选择</a:t>
            </a:r>
          </a:p>
          <a:p>
            <a:pPr marL="342900" lvl="1" indent="0" algn="ctr">
              <a:buNone/>
            </a:pPr>
            <a:r>
              <a:rPr lang="en-US" altLang="zh-CN" dirty="0"/>
              <a:t>protected </a:t>
            </a:r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en-US" altLang="zh-CN" dirty="0" err="1"/>
              <a:t>getPreferredLocations</a:t>
            </a:r>
            <a:r>
              <a:rPr lang="en-US" altLang="zh-CN" dirty="0"/>
              <a:t>(split: </a:t>
            </a:r>
            <a:r>
              <a:rPr lang="en-US" altLang="zh-CN" dirty="0" err="1"/>
              <a:t>Partitiion</a:t>
            </a:r>
            <a:r>
              <a:rPr lang="en-US" altLang="zh-CN" dirty="0"/>
              <a:t>): </a:t>
            </a:r>
            <a:r>
              <a:rPr lang="en-US" altLang="zh-CN" dirty="0" err="1"/>
              <a:t>Seq</a:t>
            </a:r>
            <a:r>
              <a:rPr lang="en-US" altLang="zh-CN" dirty="0"/>
              <a:t>[String] =Nil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92291" y="2427315"/>
            <a:ext cx="100306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依赖关系类型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5716183"/>
            <a:ext cx="496546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宽依赖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窄依赖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altLang="zh-CN" dirty="0" err="1">
                <a:solidFill>
                  <a:srgbClr val="FF0000"/>
                </a:solidFill>
                <a:sym typeface="Wingdings" panose="05000000000000000000" pitchFamily="2" charset="2"/>
              </a:rPr>
              <a:t>Shuffle:HushShuffle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/</a:t>
            </a:r>
            <a:r>
              <a:rPr lang="en-US" altLang="zh-CN" dirty="0" err="1">
                <a:solidFill>
                  <a:srgbClr val="FF0000"/>
                </a:solidFill>
                <a:sym typeface="Wingdings" panose="05000000000000000000" pitchFamily="2" charset="2"/>
              </a:rPr>
              <a:t>SortShuffle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 rot="20850189">
            <a:off x="4865717" y="5594692"/>
            <a:ext cx="415636" cy="199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825342">
            <a:off x="4848032" y="6074749"/>
            <a:ext cx="415636" cy="199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20393" y="5467471"/>
            <a:ext cx="25215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Shuffle RDD/Operation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20393" y="6015381"/>
            <a:ext cx="29094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Non Shuffle RDD/Operation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60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</a:t>
            </a:r>
            <a:r>
              <a:rPr lang="zh-CN" altLang="en-US" dirty="0"/>
              <a:t>基于</a:t>
            </a:r>
            <a:r>
              <a:rPr lang="en-US" altLang="zh-CN" dirty="0"/>
              <a:t>RDD</a:t>
            </a:r>
            <a:r>
              <a:rPr lang="zh-CN" altLang="en-US" dirty="0"/>
              <a:t>的计算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RDD</a:t>
            </a:r>
            <a:r>
              <a:rPr lang="zh-CN" altLang="en-US" dirty="0"/>
              <a:t>的计算过程及相关术语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3" y="1962654"/>
            <a:ext cx="4733369" cy="398925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20449" y="2210071"/>
            <a:ext cx="28762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Transformation</a:t>
            </a:r>
          </a:p>
          <a:p>
            <a:r>
              <a:rPr lang="en-US" altLang="zh-CN" dirty="0"/>
              <a:t>Action</a:t>
            </a:r>
          </a:p>
          <a:p>
            <a:r>
              <a:rPr lang="en-US" altLang="zh-CN" dirty="0"/>
              <a:t>Task</a:t>
            </a:r>
          </a:p>
          <a:p>
            <a:r>
              <a:rPr lang="en-US" altLang="zh-CN" dirty="0"/>
              <a:t>Stage</a:t>
            </a:r>
          </a:p>
          <a:p>
            <a:r>
              <a:rPr lang="en-US" altLang="zh-CN" dirty="0"/>
              <a:t>Job</a:t>
            </a:r>
          </a:p>
          <a:p>
            <a:r>
              <a:rPr lang="en-US" altLang="zh-CN" dirty="0"/>
              <a:t>Application</a:t>
            </a:r>
          </a:p>
          <a:p>
            <a:endParaRPr lang="en-US" altLang="zh-CN" dirty="0"/>
          </a:p>
          <a:p>
            <a:r>
              <a:rPr lang="en-US" altLang="zh-CN" dirty="0"/>
              <a:t>Shuffle Dependency</a:t>
            </a:r>
          </a:p>
          <a:p>
            <a:r>
              <a:rPr lang="en-US" altLang="zh-CN" dirty="0"/>
              <a:t>Narrow Dependency</a:t>
            </a:r>
          </a:p>
          <a:p>
            <a:endParaRPr lang="en-US" altLang="zh-CN" dirty="0"/>
          </a:p>
          <a:p>
            <a:r>
              <a:rPr lang="en-US" altLang="zh-CN" dirty="0"/>
              <a:t>Directed Acyclic Graph(DAG)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83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——RDD</a:t>
            </a:r>
            <a:r>
              <a:rPr lang="zh-CN" altLang="en-US" dirty="0"/>
              <a:t>弹性体现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弹性的</a:t>
            </a:r>
            <a:r>
              <a:rPr lang="en-US" altLang="zh-CN" dirty="0"/>
              <a:t>7</a:t>
            </a:r>
            <a:r>
              <a:rPr lang="zh-CN" altLang="en-US" dirty="0"/>
              <a:t>个方面</a:t>
            </a:r>
            <a:endParaRPr lang="en-US" altLang="zh-CN" dirty="0"/>
          </a:p>
          <a:p>
            <a:pPr lvl="1"/>
            <a:r>
              <a:rPr lang="zh-CN" altLang="en-US" dirty="0"/>
              <a:t>自动进行内存和磁盘存储的切换</a:t>
            </a:r>
            <a:endParaRPr lang="en-US" altLang="zh-CN" dirty="0"/>
          </a:p>
          <a:p>
            <a:pPr lvl="2"/>
            <a:r>
              <a:rPr lang="zh-CN" altLang="en-US" sz="1200" dirty="0"/>
              <a:t>优先内存，实在放不下则放到磁盘里</a:t>
            </a:r>
            <a:endParaRPr lang="en-US" altLang="zh-CN" sz="1200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Lineage(</a:t>
            </a:r>
            <a:r>
              <a:rPr lang="zh-CN" altLang="en-US" dirty="0"/>
              <a:t>血统</a:t>
            </a:r>
            <a:r>
              <a:rPr lang="en-US" altLang="zh-CN" dirty="0"/>
              <a:t>)</a:t>
            </a:r>
            <a:r>
              <a:rPr lang="zh-CN" altLang="en-US" dirty="0"/>
              <a:t>的高效容错机制</a:t>
            </a:r>
            <a:endParaRPr lang="en-US" altLang="zh-CN" dirty="0"/>
          </a:p>
          <a:p>
            <a:pPr lvl="2"/>
            <a:r>
              <a:rPr lang="zh-CN" altLang="en-US" sz="1200" dirty="0"/>
              <a:t>记录每一个数据分片的计算来源，便于快速恢复</a:t>
            </a:r>
            <a:endParaRPr lang="en-US" altLang="zh-CN" sz="1200" dirty="0"/>
          </a:p>
          <a:p>
            <a:pPr lvl="1"/>
            <a:r>
              <a:rPr lang="en-US" altLang="zh-CN" dirty="0"/>
              <a:t>Task</a:t>
            </a:r>
            <a:r>
              <a:rPr lang="zh-CN" altLang="en-US" dirty="0"/>
              <a:t>如果失败会自动进行特定次数的重试</a:t>
            </a:r>
            <a:endParaRPr lang="en-US" altLang="zh-CN" dirty="0"/>
          </a:p>
          <a:p>
            <a:pPr lvl="2"/>
            <a:r>
              <a:rPr lang="en-US" altLang="zh-CN" sz="1200" dirty="0" err="1"/>
              <a:t>TaskScheduler</a:t>
            </a:r>
            <a:r>
              <a:rPr lang="zh-CN" altLang="en-US" sz="1200" dirty="0"/>
              <a:t>获取一个</a:t>
            </a:r>
            <a:r>
              <a:rPr lang="en-US" altLang="zh-CN" sz="1200" dirty="0"/>
              <a:t>Stage</a:t>
            </a:r>
            <a:r>
              <a:rPr lang="zh-CN" altLang="en-US" sz="1200" dirty="0"/>
              <a:t>的</a:t>
            </a:r>
            <a:r>
              <a:rPr lang="en-US" altLang="zh-CN" sz="1200" dirty="0"/>
              <a:t>TaskSet</a:t>
            </a:r>
            <a:r>
              <a:rPr lang="zh-CN" altLang="en-US" sz="1200" dirty="0"/>
              <a:t>，运行它们；默认</a:t>
            </a:r>
            <a:r>
              <a:rPr lang="en-US" altLang="zh-CN" sz="1200" dirty="0"/>
              <a:t>4</a:t>
            </a:r>
            <a:r>
              <a:rPr lang="zh-CN" altLang="en-US" sz="1200" dirty="0"/>
              <a:t>次</a:t>
            </a:r>
            <a:endParaRPr lang="en-US" altLang="zh-CN" sz="1200" dirty="0"/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如果失败会自动进行特定次数的重试</a:t>
            </a:r>
            <a:endParaRPr lang="en-US" altLang="zh-CN" dirty="0"/>
          </a:p>
          <a:p>
            <a:pPr lvl="2"/>
            <a:r>
              <a:rPr lang="en-US" altLang="zh-CN" sz="1200" dirty="0" err="1"/>
              <a:t>DAGScheduler</a:t>
            </a:r>
            <a:r>
              <a:rPr lang="zh-CN" altLang="en-US" sz="1200" dirty="0"/>
              <a:t>调度</a:t>
            </a:r>
            <a:r>
              <a:rPr lang="en-US" altLang="zh-CN" sz="1200" dirty="0"/>
              <a:t>Stage</a:t>
            </a:r>
            <a:r>
              <a:rPr lang="zh-CN" altLang="en-US" sz="1200" dirty="0"/>
              <a:t>，</a:t>
            </a:r>
            <a:r>
              <a:rPr lang="en-US" altLang="zh-CN" sz="1200" dirty="0"/>
              <a:t>Stage</a:t>
            </a:r>
            <a:r>
              <a:rPr lang="zh-CN" altLang="en-US" sz="1200" dirty="0"/>
              <a:t>跟踪执行情况；默认</a:t>
            </a:r>
            <a:r>
              <a:rPr lang="en-US" altLang="zh-CN" sz="1200" dirty="0"/>
              <a:t>4</a:t>
            </a:r>
            <a:r>
              <a:rPr lang="zh-CN" altLang="en-US" sz="1200" dirty="0"/>
              <a:t>次</a:t>
            </a:r>
            <a:endParaRPr lang="en-US" altLang="zh-CN" sz="1200" dirty="0"/>
          </a:p>
          <a:p>
            <a:pPr lvl="1"/>
            <a:r>
              <a:rPr lang="en-US" altLang="zh-CN" dirty="0"/>
              <a:t>Checkpoint</a:t>
            </a:r>
            <a:r>
              <a:rPr lang="zh-CN" altLang="en-US" dirty="0"/>
              <a:t>和</a:t>
            </a:r>
            <a:r>
              <a:rPr lang="en-US" altLang="zh-CN" dirty="0"/>
              <a:t>Persist(</a:t>
            </a:r>
            <a:r>
              <a:rPr lang="zh-CN" altLang="en-US" dirty="0"/>
              <a:t>检查点和持久化</a:t>
            </a:r>
            <a:r>
              <a:rPr lang="en-US" altLang="zh-CN" dirty="0"/>
              <a:t>)</a:t>
            </a:r>
            <a:r>
              <a:rPr lang="zh-CN" altLang="en-US" dirty="0"/>
              <a:t>可主动或被动触发</a:t>
            </a:r>
            <a:endParaRPr lang="en-US" altLang="zh-CN" dirty="0"/>
          </a:p>
          <a:p>
            <a:pPr lvl="2"/>
            <a:r>
              <a:rPr lang="zh-CN" altLang="en-US" sz="1200" dirty="0"/>
              <a:t>用户能见的</a:t>
            </a:r>
            <a:r>
              <a:rPr lang="en-US" altLang="zh-CN" sz="1200" dirty="0"/>
              <a:t>RDD</a:t>
            </a:r>
            <a:r>
              <a:rPr lang="zh-CN" altLang="en-US" sz="1200" dirty="0"/>
              <a:t>可以主动调用，自动产生的中间</a:t>
            </a:r>
            <a:r>
              <a:rPr lang="en-US" altLang="zh-CN" sz="1200" dirty="0"/>
              <a:t>RDD</a:t>
            </a:r>
            <a:r>
              <a:rPr lang="zh-CN" altLang="en-US" sz="1200" dirty="0"/>
              <a:t>则可配置</a:t>
            </a:r>
            <a:endParaRPr lang="en-US" altLang="zh-CN" sz="1200" dirty="0"/>
          </a:p>
          <a:p>
            <a:pPr lvl="1"/>
            <a:r>
              <a:rPr lang="zh-CN" altLang="en-US" dirty="0"/>
              <a:t>数据调度弹性（</a:t>
            </a:r>
            <a:r>
              <a:rPr lang="en-US" altLang="zh-CN" dirty="0" err="1"/>
              <a:t>DAGScheduler</a:t>
            </a:r>
            <a:r>
              <a:rPr lang="zh-CN" altLang="en-US" dirty="0"/>
              <a:t>、</a:t>
            </a:r>
            <a:r>
              <a:rPr lang="en-US" altLang="zh-CN" dirty="0" err="1"/>
              <a:t>TaskScheduler</a:t>
            </a:r>
            <a:r>
              <a:rPr lang="zh-CN" altLang="en-US" dirty="0"/>
              <a:t>和资源管理无关）</a:t>
            </a:r>
            <a:endParaRPr lang="en-US" altLang="zh-CN" dirty="0"/>
          </a:p>
          <a:p>
            <a:pPr lvl="2"/>
            <a:r>
              <a:rPr lang="zh-CN" altLang="en-US" sz="1200" dirty="0"/>
              <a:t>任务调度、数据分配和计算资源的管理解耦：</a:t>
            </a:r>
            <a:r>
              <a:rPr lang="en-US" altLang="zh-CN" sz="1200" dirty="0"/>
              <a:t>Yarn</a:t>
            </a:r>
            <a:r>
              <a:rPr lang="zh-CN" altLang="en-US" sz="1200" dirty="0"/>
              <a:t>管理</a:t>
            </a:r>
            <a:r>
              <a:rPr lang="en-US" altLang="zh-CN" sz="1200" dirty="0"/>
              <a:t>Spark</a:t>
            </a:r>
            <a:r>
              <a:rPr lang="zh-CN" altLang="en-US" sz="1200" dirty="0"/>
              <a:t>集群</a:t>
            </a:r>
            <a:endParaRPr lang="en-US" altLang="zh-CN" sz="1200" dirty="0"/>
          </a:p>
          <a:p>
            <a:pPr lvl="1"/>
            <a:r>
              <a:rPr lang="zh-CN" altLang="en-US" dirty="0"/>
              <a:t>数据分片的高度弹性：合并分片和切分分片</a:t>
            </a:r>
            <a:endParaRPr lang="en-US" altLang="zh-CN" dirty="0"/>
          </a:p>
          <a:p>
            <a:pPr lvl="2"/>
            <a:r>
              <a:rPr lang="zh-CN" altLang="en-US" sz="1200" dirty="0"/>
              <a:t>根据产生的分片（数据块）大小自动选择继续切分还是放到磁盘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37250" y="1885950"/>
            <a:ext cx="90281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效率考虑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37250" y="2563550"/>
            <a:ext cx="90281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效率考虑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61200" y="2563550"/>
            <a:ext cx="902811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容错考虑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61200" y="3198550"/>
            <a:ext cx="902811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容错考虑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61200" y="3833550"/>
            <a:ext cx="902811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容错考虑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61200" y="4467438"/>
            <a:ext cx="902811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容错考虑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37250" y="4467438"/>
            <a:ext cx="90281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效率考虑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37250" y="5191338"/>
            <a:ext cx="90281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效率考虑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37250" y="5864438"/>
            <a:ext cx="90281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效率考虑</a:t>
            </a:r>
          </a:p>
        </p:txBody>
      </p:sp>
    </p:spTree>
    <p:extLst>
      <p:ext uri="{BB962C8B-B14F-4D97-AF65-F5344CB8AC3E}">
        <p14:creationId xmlns:p14="http://schemas.microsoft.com/office/powerpoint/2010/main" val="13627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4755" y="1162050"/>
            <a:ext cx="1059095" cy="1947894"/>
          </a:xfrm>
          <a:solidFill>
            <a:srgbClr val="6F0E6F"/>
          </a:solidFill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目</a:t>
            </a:r>
            <a:br>
              <a:rPr lang="en-US" altLang="zh-CN" sz="32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2750" y="1308100"/>
            <a:ext cx="3907748" cy="5308600"/>
          </a:xfrm>
        </p:spPr>
        <p:txBody>
          <a:bodyPr>
            <a:normAutofit/>
          </a:bodyPr>
          <a:lstStyle/>
          <a:p>
            <a:r>
              <a:rPr lang="zh-CN" altLang="en-US" dirty="0"/>
              <a:t>简介</a:t>
            </a:r>
            <a:endParaRPr lang="en-US" altLang="zh-CN" dirty="0"/>
          </a:p>
          <a:p>
            <a:r>
              <a:rPr lang="zh-CN" altLang="en-US" dirty="0"/>
              <a:t>优势及架构</a:t>
            </a:r>
            <a:endParaRPr lang="en-US" altLang="zh-CN" dirty="0"/>
          </a:p>
          <a:p>
            <a:r>
              <a:rPr lang="zh-CN" altLang="en-US" dirty="0"/>
              <a:t>内核机制解析</a:t>
            </a:r>
            <a:endParaRPr lang="en-US" altLang="zh-CN" dirty="0"/>
          </a:p>
          <a:p>
            <a:pPr lvl="1"/>
            <a:r>
              <a:rPr lang="en-US" altLang="zh-CN" dirty="0"/>
              <a:t>RDD</a:t>
            </a:r>
          </a:p>
          <a:p>
            <a:pPr lvl="1"/>
            <a:r>
              <a:rPr lang="zh-CN" altLang="en-US" dirty="0"/>
              <a:t>调度器</a:t>
            </a:r>
            <a:r>
              <a:rPr lang="en-US" altLang="zh-CN" dirty="0"/>
              <a:t>Scheduler</a:t>
            </a:r>
          </a:p>
          <a:p>
            <a:pPr lvl="1"/>
            <a:r>
              <a:rPr lang="zh-CN" altLang="en-US" dirty="0"/>
              <a:t>执行器</a:t>
            </a:r>
            <a:r>
              <a:rPr lang="en-US" altLang="zh-CN" dirty="0"/>
              <a:t>Executor</a:t>
            </a:r>
          </a:p>
          <a:p>
            <a:pPr lvl="1"/>
            <a:r>
              <a:rPr lang="zh-CN" altLang="en-US" dirty="0"/>
              <a:t>存储</a:t>
            </a:r>
            <a:r>
              <a:rPr lang="en-US" altLang="zh-CN" dirty="0"/>
              <a:t>Storage</a:t>
            </a:r>
          </a:p>
          <a:p>
            <a:pPr lvl="1"/>
            <a:r>
              <a:rPr lang="zh-CN" altLang="en-US" dirty="0"/>
              <a:t>洗牌</a:t>
            </a:r>
            <a:r>
              <a:rPr lang="en-US" altLang="zh-CN" dirty="0"/>
              <a:t>Shuffle</a:t>
            </a:r>
          </a:p>
          <a:p>
            <a:r>
              <a:rPr lang="zh-CN" altLang="en-US" dirty="0"/>
              <a:t>上层应用库</a:t>
            </a:r>
            <a:endParaRPr lang="en-US" altLang="zh-CN" dirty="0"/>
          </a:p>
          <a:p>
            <a:pPr lvl="1"/>
            <a:r>
              <a:rPr lang="zh-CN" altLang="en-US" dirty="0"/>
              <a:t>实践基础</a:t>
            </a:r>
            <a:endParaRPr lang="en-US" altLang="zh-CN" dirty="0"/>
          </a:p>
          <a:p>
            <a:pPr lvl="1"/>
            <a:r>
              <a:rPr lang="en-US" altLang="zh-CN" dirty="0"/>
              <a:t>Spark SQL</a:t>
            </a:r>
          </a:p>
          <a:p>
            <a:pPr lvl="1"/>
            <a:r>
              <a:rPr lang="en-US" altLang="zh-CN" dirty="0"/>
              <a:t>Streaming</a:t>
            </a:r>
          </a:p>
          <a:p>
            <a:pPr lvl="1"/>
            <a:r>
              <a:rPr lang="en-US" altLang="zh-CN" dirty="0" err="1"/>
              <a:t>GraphX</a:t>
            </a:r>
            <a:endParaRPr lang="en-US" altLang="zh-CN" dirty="0"/>
          </a:p>
          <a:p>
            <a:pPr lvl="1"/>
            <a:r>
              <a:rPr lang="en-US" altLang="zh-CN" dirty="0" err="1"/>
              <a:t>MLlib</a:t>
            </a:r>
            <a:endParaRPr lang="en-US" altLang="zh-CN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222750" y="1162050"/>
            <a:ext cx="3907748" cy="146050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43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——RDD</a:t>
            </a:r>
            <a:r>
              <a:rPr lang="zh-CN" altLang="en-US" dirty="0"/>
              <a:t>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的创建方式</a:t>
            </a:r>
            <a:endParaRPr lang="en-US" altLang="zh-CN" dirty="0"/>
          </a:p>
          <a:p>
            <a:pPr lvl="1"/>
            <a:r>
              <a:rPr lang="zh-CN" altLang="en-US" dirty="0"/>
              <a:t>通过已存在的数据集合创建（变量）</a:t>
            </a:r>
            <a:endParaRPr lang="en-US" altLang="zh-CN" dirty="0"/>
          </a:p>
          <a:p>
            <a:pPr lvl="2"/>
            <a:r>
              <a:rPr lang="en-US" altLang="zh-CN" dirty="0"/>
              <a:t>parallelize(…)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HDFS</a:t>
            </a:r>
            <a:r>
              <a:rPr lang="zh-CN" altLang="en-US" dirty="0"/>
              <a:t>和本地文件系统创建</a:t>
            </a:r>
            <a:endParaRPr lang="en-US" altLang="zh-CN" dirty="0"/>
          </a:p>
          <a:p>
            <a:pPr lvl="2"/>
            <a:r>
              <a:rPr lang="en-US" altLang="zh-CN" dirty="0" err="1"/>
              <a:t>textFile</a:t>
            </a:r>
            <a:r>
              <a:rPr lang="en-US" altLang="zh-CN" dirty="0"/>
              <a:t>(…)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通过其他</a:t>
            </a:r>
            <a:r>
              <a:rPr lang="en-US" altLang="zh-CN" dirty="0"/>
              <a:t>RDD</a:t>
            </a:r>
            <a:r>
              <a:rPr lang="zh-CN" altLang="en-US" dirty="0"/>
              <a:t>转换</a:t>
            </a:r>
            <a:endParaRPr lang="en-US" altLang="zh-CN" dirty="0"/>
          </a:p>
          <a:p>
            <a:pPr lvl="2"/>
            <a:r>
              <a:rPr lang="en-US" altLang="zh-CN" dirty="0"/>
              <a:t>transformation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/>
              <a:t>从数据库读入</a:t>
            </a:r>
            <a:endParaRPr lang="en-US" altLang="zh-CN" dirty="0"/>
          </a:p>
          <a:p>
            <a:pPr lvl="2"/>
            <a:r>
              <a:rPr lang="zh-CN" altLang="en-US" dirty="0"/>
              <a:t>例如</a:t>
            </a:r>
            <a:r>
              <a:rPr lang="en-US" altLang="zh-CN" dirty="0" err="1"/>
              <a:t>JdbcRDD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704" y="3514879"/>
            <a:ext cx="5444787" cy="14237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04" y="1946794"/>
            <a:ext cx="5082280" cy="116602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441" y="5214595"/>
            <a:ext cx="5770493" cy="9051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72486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0200" y="1872101"/>
            <a:ext cx="1593850" cy="3569849"/>
          </a:xfrm>
          <a:prstGeom prst="rect">
            <a:avLst/>
          </a:prstGeom>
          <a:solidFill>
            <a:srgbClr val="D4D7E6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Spark</a:t>
            </a:r>
            <a:r>
              <a:rPr lang="zh-CN" altLang="en-US" dirty="0">
                <a:solidFill>
                  <a:srgbClr val="FF0000"/>
                </a:solidFill>
              </a:rPr>
              <a:t>内核机制解析</a:t>
            </a:r>
            <a:r>
              <a:rPr lang="en-US" altLang="zh-CN" dirty="0">
                <a:solidFill>
                  <a:srgbClr val="FF0000"/>
                </a:solidFill>
              </a:rPr>
              <a:t>——RDD</a:t>
            </a:r>
            <a:r>
              <a:rPr lang="zh-CN" altLang="en-US" dirty="0">
                <a:solidFill>
                  <a:srgbClr val="FF0000"/>
                </a:solidFill>
              </a:rPr>
              <a:t>算子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算子运算流程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1026" name="Picture 2" descr="Spark RDD, Transformations and Actions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02" y="2338827"/>
            <a:ext cx="5966713" cy="285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标注 3"/>
          <p:cNvSpPr/>
          <p:nvPr/>
        </p:nvSpPr>
        <p:spPr>
          <a:xfrm>
            <a:off x="6670915" y="1665572"/>
            <a:ext cx="1562100" cy="413058"/>
          </a:xfrm>
          <a:prstGeom prst="wedgeRoundRectCallout">
            <a:avLst>
              <a:gd name="adj1" fmla="val -58042"/>
              <a:gd name="adj2" fmla="val 14521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不触发提交作业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7451965" y="3092754"/>
            <a:ext cx="1562100" cy="413058"/>
          </a:xfrm>
          <a:prstGeom prst="wedgeRoundRectCallout">
            <a:avLst>
              <a:gd name="adj1" fmla="val -58042"/>
              <a:gd name="adj2" fmla="val 14521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触发提交作业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9407" y="5611468"/>
            <a:ext cx="644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构造</a:t>
            </a:r>
            <a:r>
              <a:rPr lang="en-US" altLang="zh-CN" dirty="0"/>
              <a:t>DAG</a:t>
            </a:r>
            <a:r>
              <a:rPr lang="zh-CN" altLang="en-US" dirty="0"/>
              <a:t>，划分</a:t>
            </a:r>
            <a:r>
              <a:rPr lang="en-US" altLang="zh-CN" dirty="0"/>
              <a:t>Job</a:t>
            </a:r>
            <a:r>
              <a:rPr lang="zh-CN" altLang="en-US" dirty="0"/>
              <a:t>、</a:t>
            </a:r>
            <a:r>
              <a:rPr lang="en-US" altLang="zh-CN" dirty="0"/>
              <a:t>Stage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，遇到</a:t>
            </a:r>
            <a:r>
              <a:rPr lang="en-US" altLang="zh-CN" dirty="0"/>
              <a:t>Action</a:t>
            </a:r>
            <a:r>
              <a:rPr lang="zh-CN" altLang="en-US" dirty="0"/>
              <a:t>，才会提交</a:t>
            </a:r>
            <a:r>
              <a:rPr lang="en-US" altLang="zh-CN" dirty="0"/>
              <a:t>Job</a:t>
            </a:r>
            <a:endParaRPr lang="zh-CN" altLang="en-US" dirty="0"/>
          </a:p>
        </p:txBody>
      </p:sp>
      <p:sp>
        <p:nvSpPr>
          <p:cNvPr id="9" name="流程图: 磁盘 8"/>
          <p:cNvSpPr/>
          <p:nvPr/>
        </p:nvSpPr>
        <p:spPr>
          <a:xfrm>
            <a:off x="548625" y="2062500"/>
            <a:ext cx="1041400" cy="778192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rgbClr val="D4D7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63040" y="3528850"/>
            <a:ext cx="236307" cy="41305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rgbClr val="D4D7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圆角矩形 12"/>
          <p:cNvSpPr/>
          <p:nvPr/>
        </p:nvSpPr>
        <p:spPr>
          <a:xfrm>
            <a:off x="959323" y="3528850"/>
            <a:ext cx="236307" cy="41305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rgbClr val="D4D7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圆角矩形 13"/>
          <p:cNvSpPr/>
          <p:nvPr/>
        </p:nvSpPr>
        <p:spPr>
          <a:xfrm>
            <a:off x="1270149" y="3528850"/>
            <a:ext cx="236307" cy="41305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rgbClr val="D4D7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圆角矩形 14"/>
          <p:cNvSpPr/>
          <p:nvPr/>
        </p:nvSpPr>
        <p:spPr>
          <a:xfrm>
            <a:off x="951172" y="4630066"/>
            <a:ext cx="236307" cy="41305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rgbClr val="D4D7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480317" y="2834733"/>
            <a:ext cx="1178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存储</a:t>
            </a:r>
            <a:r>
              <a:rPr lang="en-US" altLang="zh-CN" sz="1200" dirty="0"/>
              <a:t>(e.g. HDFS)</a:t>
            </a:r>
            <a:endParaRPr lang="zh-CN" altLang="en-US" sz="1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15326" y="39546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集合数据类型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83705" y="505344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标量类型</a:t>
            </a:r>
          </a:p>
        </p:txBody>
      </p:sp>
      <p:cxnSp>
        <p:nvCxnSpPr>
          <p:cNvPr id="25" name="肘形连接符 24"/>
          <p:cNvCxnSpPr>
            <a:stCxn id="23" idx="3"/>
          </p:cNvCxnSpPr>
          <p:nvPr/>
        </p:nvCxnSpPr>
        <p:spPr>
          <a:xfrm flipV="1">
            <a:off x="1924050" y="2723463"/>
            <a:ext cx="462702" cy="93356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1924050" y="4940300"/>
            <a:ext cx="44132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 rot="10800000">
            <a:off x="1590026" y="2280190"/>
            <a:ext cx="2200925" cy="686786"/>
          </a:xfrm>
          <a:prstGeom prst="bentConnector3">
            <a:avLst>
              <a:gd name="adj1" fmla="val 37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386752" y="2000441"/>
            <a:ext cx="1518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Cache/Checkpoint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86459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Spark</a:t>
            </a:r>
            <a:r>
              <a:rPr lang="zh-CN" altLang="en-US" dirty="0">
                <a:solidFill>
                  <a:srgbClr val="FF0000"/>
                </a:solidFill>
              </a:rPr>
              <a:t>内核机制解析</a:t>
            </a:r>
            <a:r>
              <a:rPr lang="en-US" altLang="zh-CN" dirty="0">
                <a:solidFill>
                  <a:srgbClr val="FF0000"/>
                </a:solidFill>
              </a:rPr>
              <a:t>——RDD</a:t>
            </a:r>
            <a:r>
              <a:rPr lang="zh-CN" altLang="en-US" dirty="0">
                <a:solidFill>
                  <a:srgbClr val="FF0000"/>
                </a:solidFill>
              </a:rPr>
              <a:t>算子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Transformation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Action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22</a:t>
            </a:fld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060893"/>
              </p:ext>
            </p:extLst>
          </p:nvPr>
        </p:nvGraphicFramePr>
        <p:xfrm>
          <a:off x="420454" y="1533035"/>
          <a:ext cx="8376428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5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Transformation</a:t>
                      </a:r>
                      <a:r>
                        <a:rPr lang="zh-CN" altLang="en-US" sz="1100" dirty="0"/>
                        <a:t>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map(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en-US" altLang="zh-CN" sz="1100" dirty="0"/>
                        <a:t>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对源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中的每个元素调用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zh-CN" altLang="en-US" sz="1100" dirty="0"/>
                        <a:t>，生产新的元素，这些元素构成新的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并返回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flatMap</a:t>
                      </a:r>
                      <a:r>
                        <a:rPr lang="en-US" altLang="zh-CN" sz="1100" dirty="0"/>
                        <a:t>(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en-US" altLang="zh-CN" sz="1100" dirty="0"/>
                        <a:t>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与</a:t>
                      </a:r>
                      <a:r>
                        <a:rPr lang="en-US" altLang="zh-CN" sz="1100" dirty="0"/>
                        <a:t>map</a:t>
                      </a:r>
                      <a:r>
                        <a:rPr lang="zh-CN" altLang="en-US" sz="1100" dirty="0"/>
                        <a:t>类似，但是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zh-CN" altLang="en-US" sz="1100" dirty="0"/>
                        <a:t>的返回是多个成员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filter(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en-US" altLang="zh-CN" sz="1100" dirty="0"/>
                        <a:t>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对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成员进行过滤，成员调用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zh-CN" altLang="en-US" sz="1100" dirty="0"/>
                        <a:t>返回</a:t>
                      </a:r>
                      <a:r>
                        <a:rPr lang="en-US" altLang="zh-CN" sz="1100" dirty="0"/>
                        <a:t>True</a:t>
                      </a:r>
                      <a:r>
                        <a:rPr lang="zh-CN" altLang="en-US" sz="1100" dirty="0"/>
                        <a:t>的才保留，保留的构成新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返回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mapPartitions</a:t>
                      </a:r>
                      <a:r>
                        <a:rPr lang="en-US" altLang="zh-CN" sz="1100" dirty="0"/>
                        <a:t>(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en-US" altLang="zh-CN" sz="1100" dirty="0"/>
                        <a:t>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和</a:t>
                      </a:r>
                      <a:r>
                        <a:rPr lang="en-US" altLang="zh-CN" sz="1100" dirty="0"/>
                        <a:t>map</a:t>
                      </a:r>
                      <a:r>
                        <a:rPr lang="zh-CN" altLang="en-US" sz="1100" dirty="0"/>
                        <a:t>类似，但是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zh-CN" altLang="en-US" sz="1100" dirty="0"/>
                        <a:t>作用于整个分区，类型是</a:t>
                      </a:r>
                      <a:r>
                        <a:rPr lang="en-US" altLang="zh-CN" sz="1100" dirty="0"/>
                        <a:t>Iterator&lt;T&gt; =&gt; Iterator&lt;T&gt;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mapPartitionsWithIndex</a:t>
                      </a:r>
                      <a:r>
                        <a:rPr lang="en-US" altLang="zh-CN" sz="1100" dirty="0"/>
                        <a:t>(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en-US" altLang="zh-CN" sz="1100" dirty="0"/>
                        <a:t>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union(</a:t>
                      </a:r>
                      <a:r>
                        <a:rPr lang="en-US" altLang="zh-CN" sz="1100" dirty="0" err="1"/>
                        <a:t>otherDataset</a:t>
                      </a:r>
                      <a:r>
                        <a:rPr lang="en-US" altLang="zh-CN" sz="1100" dirty="0"/>
                        <a:t>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reduceByKey</a:t>
                      </a:r>
                      <a:r>
                        <a:rPr lang="en-US" altLang="zh-CN" sz="1100" dirty="0"/>
                        <a:t>(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en-US" altLang="zh-CN" sz="1100" dirty="0"/>
                        <a:t>, [</a:t>
                      </a:r>
                      <a:r>
                        <a:rPr lang="en-US" altLang="zh-CN" sz="1100" dirty="0" err="1"/>
                        <a:t>numTasks</a:t>
                      </a:r>
                      <a:r>
                        <a:rPr lang="en-US" altLang="zh-CN" sz="1100" dirty="0"/>
                        <a:t>])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对</a:t>
                      </a:r>
                      <a:r>
                        <a:rPr lang="en-US" altLang="zh-CN" sz="1100" dirty="0"/>
                        <a:t>&lt;key, value&gt;</a:t>
                      </a:r>
                      <a:r>
                        <a:rPr lang="zh-CN" altLang="en-US" sz="1100" dirty="0"/>
                        <a:t>结构的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聚合，相同</a:t>
                      </a:r>
                      <a:r>
                        <a:rPr lang="en-US" altLang="zh-CN" sz="1100" dirty="0"/>
                        <a:t>key</a:t>
                      </a:r>
                      <a:r>
                        <a:rPr lang="zh-CN" altLang="en-US" sz="1100" dirty="0"/>
                        <a:t>的</a:t>
                      </a:r>
                      <a:r>
                        <a:rPr lang="en-US" altLang="zh-CN" sz="1100" dirty="0"/>
                        <a:t>value</a:t>
                      </a:r>
                      <a:r>
                        <a:rPr lang="zh-CN" altLang="en-US" sz="1100" dirty="0"/>
                        <a:t>调用</a:t>
                      </a:r>
                      <a:r>
                        <a:rPr lang="en-US" altLang="zh-CN" sz="1100" dirty="0"/>
                        <a:t>reduce, 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zh-CN" altLang="en-US" sz="1100" dirty="0"/>
                        <a:t>是</a:t>
                      </a:r>
                      <a:r>
                        <a:rPr lang="en-US" altLang="zh-CN" sz="1100" dirty="0"/>
                        <a:t>(</a:t>
                      </a:r>
                      <a:r>
                        <a:rPr lang="en-US" altLang="zh-CN" sz="1100" dirty="0" err="1"/>
                        <a:t>v,v</a:t>
                      </a:r>
                      <a:r>
                        <a:rPr lang="en-US" altLang="zh-CN" sz="1100" dirty="0"/>
                        <a:t>)=&gt;v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join</a:t>
                      </a:r>
                      <a:r>
                        <a:rPr lang="en-US" altLang="zh-CN" sz="1100" baseline="0" dirty="0"/>
                        <a:t>(</a:t>
                      </a:r>
                      <a:r>
                        <a:rPr lang="en-US" altLang="zh-CN" sz="1100" baseline="0" dirty="0" err="1"/>
                        <a:t>otherDataset</a:t>
                      </a:r>
                      <a:r>
                        <a:rPr lang="en-US" altLang="zh-CN" sz="1100" baseline="0" dirty="0"/>
                        <a:t>, [</a:t>
                      </a:r>
                      <a:r>
                        <a:rPr lang="en-US" altLang="zh-CN" sz="1100" baseline="0" dirty="0" err="1"/>
                        <a:t>numTasks</a:t>
                      </a:r>
                      <a:r>
                        <a:rPr lang="en-US" altLang="zh-CN" sz="1100" baseline="0" dirty="0"/>
                        <a:t>])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sz="1100" dirty="0"/>
                        <a:t>…</a:t>
                      </a:r>
                      <a:endParaRPr lang="en-US" altLang="zh-CN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8473"/>
              </p:ext>
            </p:extLst>
          </p:nvPr>
        </p:nvGraphicFramePr>
        <p:xfrm>
          <a:off x="420454" y="4209652"/>
          <a:ext cx="837642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Action</a:t>
                      </a:r>
                      <a:r>
                        <a:rPr lang="zh-CN" altLang="en-US" sz="1100"/>
                        <a:t>操作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reduce(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en-US" altLang="zh-CN" sz="1100" dirty="0"/>
                        <a:t>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对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成员使用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zh-CN" altLang="en-US" sz="1100" dirty="0"/>
                        <a:t>进行</a:t>
                      </a:r>
                      <a:r>
                        <a:rPr lang="en-US" altLang="zh-CN" sz="1100" dirty="0"/>
                        <a:t>reduce</a:t>
                      </a:r>
                      <a:r>
                        <a:rPr lang="zh-CN" altLang="en-US" sz="1100" dirty="0"/>
                        <a:t>，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zh-CN" altLang="en-US" sz="1100" dirty="0"/>
                        <a:t>接收两个值返回一个值；</a:t>
                      </a:r>
                      <a:r>
                        <a:rPr lang="en-US" altLang="zh-CN" sz="1100" dirty="0"/>
                        <a:t>reduce</a:t>
                      </a:r>
                      <a:r>
                        <a:rPr lang="zh-CN" altLang="en-US" sz="1100" dirty="0"/>
                        <a:t>只有一个返回值。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zh-CN" altLang="en-US" sz="1100" dirty="0"/>
                        <a:t>会并发执行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5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collect()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将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读取到</a:t>
                      </a:r>
                      <a:r>
                        <a:rPr lang="en-US" altLang="zh-CN" sz="1100" dirty="0"/>
                        <a:t>Driver</a:t>
                      </a:r>
                      <a:r>
                        <a:rPr lang="zh-CN" altLang="en-US" sz="1100" dirty="0"/>
                        <a:t>程序里面，类型是</a:t>
                      </a:r>
                      <a:r>
                        <a:rPr lang="en-US" altLang="zh-CN" sz="1100" dirty="0"/>
                        <a:t>Array</a:t>
                      </a:r>
                      <a:r>
                        <a:rPr lang="zh-CN" altLang="en-US" sz="1100" dirty="0"/>
                        <a:t>，要求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不能太大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5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count()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返回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成员数量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5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first()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返回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第一个成员，等价于</a:t>
                      </a:r>
                      <a:r>
                        <a:rPr lang="en-US" altLang="zh-CN" sz="1100" dirty="0"/>
                        <a:t>take(1)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5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take(n)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sz="1100" dirty="0"/>
                        <a:t>…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8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saveAsTextFile</a:t>
                      </a:r>
                      <a:r>
                        <a:rPr lang="en-US" altLang="zh-CN" sz="1100" dirty="0"/>
                        <a:t>(path)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把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转换成文本内容并保存到指定的</a:t>
                      </a:r>
                      <a:r>
                        <a:rPr lang="en-US" altLang="zh-CN" sz="1100" dirty="0"/>
                        <a:t>path</a:t>
                      </a:r>
                      <a:r>
                        <a:rPr lang="zh-CN" altLang="en-US" sz="1100" dirty="0"/>
                        <a:t>路径下，可能有多个文件；</a:t>
                      </a:r>
                      <a:r>
                        <a:rPr lang="en-US" altLang="zh-CN" sz="1100" dirty="0"/>
                        <a:t>path</a:t>
                      </a:r>
                      <a:r>
                        <a:rPr lang="zh-CN" altLang="en-US" sz="1100" dirty="0"/>
                        <a:t>可以是本地文件系统路径，也可以是</a:t>
                      </a:r>
                      <a:r>
                        <a:rPr lang="en-US" altLang="zh-CN" sz="1100" dirty="0"/>
                        <a:t>HDFS</a:t>
                      </a:r>
                      <a:r>
                        <a:rPr lang="zh-CN" altLang="en-US" sz="1100" dirty="0"/>
                        <a:t>路径，转换方法是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成员的</a:t>
                      </a:r>
                      <a:r>
                        <a:rPr lang="en-US" altLang="zh-CN" sz="1100" dirty="0" err="1"/>
                        <a:t>toString</a:t>
                      </a:r>
                      <a:r>
                        <a:rPr lang="zh-CN" altLang="en-US" sz="1100" dirty="0"/>
                        <a:t>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18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saveAsSequenceFile</a:t>
                      </a:r>
                      <a:r>
                        <a:rPr lang="en-US" altLang="zh-CN" sz="1100" dirty="0"/>
                        <a:t>(path)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sz="1100" dirty="0"/>
                        <a:t>…</a:t>
                      </a:r>
                      <a:endParaRPr lang="en-US" altLang="zh-CN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5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foreach</a:t>
                      </a:r>
                      <a:r>
                        <a:rPr lang="en-US" altLang="zh-CN" sz="1100" dirty="0"/>
                        <a:t>(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en-US" altLang="zh-CN" sz="1100" dirty="0"/>
                        <a:t>)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对</a:t>
                      </a:r>
                      <a:r>
                        <a:rPr lang="en-US" altLang="zh-CN" sz="1100" dirty="0"/>
                        <a:t>RDD</a:t>
                      </a:r>
                      <a:r>
                        <a:rPr lang="zh-CN" altLang="en-US" sz="1100" dirty="0"/>
                        <a:t>的每个成员执行</a:t>
                      </a:r>
                      <a:r>
                        <a:rPr lang="en-US" altLang="zh-CN" sz="1100" dirty="0" err="1"/>
                        <a:t>func</a:t>
                      </a:r>
                      <a:r>
                        <a:rPr lang="zh-CN" altLang="en-US" sz="1100" dirty="0"/>
                        <a:t>方法，没有返回值</a:t>
                      </a:r>
                      <a:endParaRPr lang="en-US" altLang="zh-CN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92550" y="3340100"/>
            <a:ext cx="723900" cy="24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0454" y="1784350"/>
            <a:ext cx="4526196" cy="458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4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Spark</a:t>
            </a:r>
            <a:r>
              <a:rPr lang="zh-CN" altLang="en-US" dirty="0">
                <a:solidFill>
                  <a:srgbClr val="FF0000"/>
                </a:solidFill>
              </a:rPr>
              <a:t>内核机制解析</a:t>
            </a:r>
            <a:r>
              <a:rPr lang="en-US" altLang="zh-CN" dirty="0">
                <a:solidFill>
                  <a:srgbClr val="FF0000"/>
                </a:solidFill>
              </a:rPr>
              <a:t>——RDD</a:t>
            </a:r>
            <a:r>
              <a:rPr lang="zh-CN" altLang="en-US" dirty="0">
                <a:solidFill>
                  <a:srgbClr val="FF0000"/>
                </a:solidFill>
              </a:rPr>
              <a:t>依赖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456" y="1188138"/>
            <a:ext cx="5294544" cy="5183188"/>
          </a:xfrm>
        </p:spPr>
        <p:txBody>
          <a:bodyPr/>
          <a:lstStyle/>
          <a:p>
            <a:r>
              <a:rPr lang="zh-CN" altLang="en-US" dirty="0"/>
              <a:t>窄依赖</a:t>
            </a:r>
            <a:r>
              <a:rPr lang="en-US" altLang="zh-CN" dirty="0" err="1"/>
              <a:t>NarrowDependency</a:t>
            </a:r>
            <a:endParaRPr lang="en-US" altLang="zh-CN" dirty="0"/>
          </a:p>
          <a:p>
            <a:pPr lvl="1"/>
            <a:r>
              <a:rPr lang="zh-CN" altLang="en-US" dirty="0"/>
              <a:t>每一个父</a:t>
            </a:r>
            <a:r>
              <a:rPr lang="en-US" altLang="zh-CN" dirty="0"/>
              <a:t>RDD</a:t>
            </a:r>
            <a:r>
              <a:rPr lang="zh-CN" altLang="en-US" dirty="0"/>
              <a:t>中的</a:t>
            </a:r>
            <a:r>
              <a:rPr lang="en-US" altLang="zh-CN" dirty="0"/>
              <a:t>Partition</a:t>
            </a:r>
            <a:r>
              <a:rPr lang="zh-CN" altLang="en-US" dirty="0"/>
              <a:t>最多被子</a:t>
            </a:r>
            <a:r>
              <a:rPr lang="en-US" altLang="zh-CN" dirty="0"/>
              <a:t>RDD</a:t>
            </a:r>
            <a:r>
              <a:rPr lang="zh-CN" altLang="en-US" dirty="0"/>
              <a:t>的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Partition</a:t>
            </a:r>
            <a:r>
              <a:rPr lang="zh-CN" altLang="en-US" dirty="0"/>
              <a:t>所使用</a:t>
            </a:r>
            <a:endParaRPr lang="en-US" altLang="zh-CN" dirty="0"/>
          </a:p>
          <a:p>
            <a:pPr lvl="1"/>
            <a:r>
              <a:rPr lang="zh-CN" altLang="en-US" dirty="0"/>
              <a:t>完全并行执行</a:t>
            </a:r>
            <a:endParaRPr lang="en-US" altLang="zh-CN" dirty="0"/>
          </a:p>
          <a:p>
            <a:pPr lvl="1"/>
            <a:r>
              <a:rPr lang="zh-CN" altLang="en-US" dirty="0"/>
              <a:t>哪些</a:t>
            </a:r>
            <a:r>
              <a:rPr lang="en-US" altLang="zh-CN" dirty="0"/>
              <a:t>Transformation</a:t>
            </a:r>
            <a:r>
              <a:rPr lang="zh-CN" altLang="en-US" dirty="0"/>
              <a:t>是窄依赖？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宽依赖</a:t>
            </a:r>
            <a:r>
              <a:rPr lang="en-US" altLang="zh-CN" dirty="0" err="1"/>
              <a:t>ShuffleDependency</a:t>
            </a:r>
            <a:endParaRPr lang="en-US" altLang="zh-CN" dirty="0"/>
          </a:p>
          <a:p>
            <a:pPr lvl="1"/>
            <a:r>
              <a:rPr lang="zh-CN" altLang="en-US" dirty="0"/>
              <a:t>一个父</a:t>
            </a:r>
            <a:r>
              <a:rPr lang="en-US" altLang="zh-CN" dirty="0"/>
              <a:t>RDD</a:t>
            </a:r>
            <a:r>
              <a:rPr lang="zh-CN" altLang="en-US" dirty="0"/>
              <a:t>的</a:t>
            </a:r>
            <a:r>
              <a:rPr lang="en-US" altLang="zh-CN" dirty="0"/>
              <a:t>Partition</a:t>
            </a:r>
            <a:r>
              <a:rPr lang="zh-CN" altLang="en-US" dirty="0"/>
              <a:t>会同时被子</a:t>
            </a:r>
            <a:r>
              <a:rPr lang="en-US" altLang="zh-CN" dirty="0"/>
              <a:t>RDD</a:t>
            </a:r>
            <a:r>
              <a:rPr lang="zh-CN" altLang="en-US" dirty="0"/>
              <a:t>的多个</a:t>
            </a:r>
            <a:r>
              <a:rPr lang="en-US" altLang="zh-CN" dirty="0"/>
              <a:t>Partition</a:t>
            </a:r>
            <a:r>
              <a:rPr lang="zh-CN" altLang="en-US" dirty="0"/>
              <a:t>所使用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需要</a:t>
            </a:r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en-US" dirty="0">
                <a:solidFill>
                  <a:srgbClr val="FF0000"/>
                </a:solidFill>
              </a:rPr>
              <a:t>后才能对计算并行化；</a:t>
            </a:r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en-US" dirty="0">
                <a:solidFill>
                  <a:srgbClr val="FF0000"/>
                </a:solidFill>
              </a:rPr>
              <a:t>过程不能完全并行？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哪些</a:t>
            </a:r>
            <a:r>
              <a:rPr lang="en-US" altLang="zh-CN" dirty="0"/>
              <a:t>Transformation</a:t>
            </a:r>
            <a:r>
              <a:rPr lang="zh-CN" altLang="en-US" dirty="0"/>
              <a:t>是宽依赖？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2050" name="Picture 2" descr="The RDD Spark logical view dependency and DAG - Code Wor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88138"/>
            <a:ext cx="2929109" cy="25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RDD Spark logical view dependency and DAG - Code Wor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74" y="4674237"/>
            <a:ext cx="3275235" cy="134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066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Spark</a:t>
            </a:r>
            <a:r>
              <a:rPr lang="zh-CN" altLang="en-US" dirty="0">
                <a:solidFill>
                  <a:srgbClr val="FF0000"/>
                </a:solidFill>
              </a:rPr>
              <a:t>内核机制解析</a:t>
            </a:r>
            <a:r>
              <a:rPr lang="en-US" altLang="zh-CN" dirty="0">
                <a:solidFill>
                  <a:srgbClr val="FF0000"/>
                </a:solidFill>
              </a:rPr>
              <a:t>——DAG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实例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16" y="1548359"/>
            <a:ext cx="7204045" cy="446274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64522" y="5491298"/>
            <a:ext cx="2292096" cy="780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05740" y="4746924"/>
            <a:ext cx="376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Task</a:t>
            </a:r>
            <a:r>
              <a:rPr lang="zh-CN" altLang="en-US" dirty="0"/>
              <a:t>负责处理</a:t>
            </a:r>
            <a:r>
              <a:rPr lang="en-US" altLang="zh-CN" dirty="0"/>
              <a:t>RDD</a:t>
            </a:r>
            <a:r>
              <a:rPr lang="zh-CN" altLang="en-US" dirty="0"/>
              <a:t>的一个</a:t>
            </a:r>
            <a:r>
              <a:rPr lang="en-US" altLang="zh-CN" dirty="0"/>
              <a:t>Partition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05740" y="5111700"/>
            <a:ext cx="460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</a:t>
            </a:r>
            <a:r>
              <a:rPr lang="zh-CN" altLang="en-US" dirty="0"/>
              <a:t>的</a:t>
            </a:r>
            <a:r>
              <a:rPr lang="en-US" altLang="zh-CN" dirty="0"/>
              <a:t>Task</a:t>
            </a:r>
            <a:r>
              <a:rPr lang="zh-CN" altLang="en-US" dirty="0"/>
              <a:t>个数为最后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RDD</a:t>
            </a:r>
            <a:r>
              <a:rPr lang="zh-CN" altLang="en-US" dirty="0"/>
              <a:t>的</a:t>
            </a:r>
            <a:r>
              <a:rPr lang="en-US" altLang="zh-CN" dirty="0"/>
              <a:t>Partition</a:t>
            </a:r>
            <a:r>
              <a:rPr lang="zh-CN" altLang="en-US" dirty="0"/>
              <a:t>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4619" y="5481032"/>
            <a:ext cx="27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ShuffleMapTask</a:t>
            </a:r>
            <a:r>
              <a:rPr lang="en-US" altLang="zh-CN" dirty="0"/>
              <a:t>, </a:t>
            </a:r>
            <a:r>
              <a:rPr lang="en-US" altLang="zh-CN" dirty="0" err="1"/>
              <a:t>ResultTask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191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——RDD</a:t>
            </a:r>
            <a:r>
              <a:rPr lang="zh-CN" altLang="en-US" dirty="0"/>
              <a:t>计算过程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0454" y="1481244"/>
            <a:ext cx="2278380" cy="435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8574" y="1893306"/>
            <a:ext cx="1882140" cy="3496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6694" y="2297166"/>
            <a:ext cx="1478280" cy="2590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59214" y="1481244"/>
            <a:ext cx="2278380" cy="435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59480" y="2750820"/>
            <a:ext cx="2293620" cy="1075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49678" y="4559307"/>
            <a:ext cx="179832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0454" y="1481244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Driver</a:t>
            </a:r>
            <a:r>
              <a:rPr lang="zh-CN" altLang="en-US" dirty="0"/>
              <a:t>驱动器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2299" y="1885104"/>
            <a:ext cx="153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DAGScheduler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19931" y="3337398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MapOutput</a:t>
            </a:r>
            <a:endParaRPr lang="en-US" altLang="zh-CN" dirty="0"/>
          </a:p>
          <a:p>
            <a:pPr algn="ctr"/>
            <a:r>
              <a:rPr lang="en-US" altLang="zh-CN" dirty="0"/>
              <a:t>Tracker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70785" y="1481244"/>
            <a:ext cx="171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Executor</a:t>
            </a:r>
            <a:r>
              <a:rPr lang="zh-CN" altLang="en-US" dirty="0"/>
              <a:t>执行器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22756" y="2069770"/>
            <a:ext cx="2351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TaskRunner</a:t>
            </a:r>
            <a:r>
              <a:rPr lang="zh-CN" altLang="en-US" sz="1200" dirty="0"/>
              <a:t>在</a:t>
            </a:r>
            <a:r>
              <a:rPr lang="en-US" altLang="zh-CN" sz="1200" dirty="0"/>
              <a:t>Thread Pool</a:t>
            </a:r>
            <a:r>
              <a:rPr lang="zh-CN" altLang="en-US" sz="1200" dirty="0"/>
              <a:t>运行具体的</a:t>
            </a:r>
            <a:r>
              <a:rPr lang="en-US" altLang="zh-CN" sz="1200" dirty="0"/>
              <a:t>Task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r>
              <a:rPr lang="en-US" altLang="zh-CN" sz="1200" dirty="0"/>
              <a:t>1. </a:t>
            </a:r>
            <a:r>
              <a:rPr lang="zh-CN" altLang="en-US" sz="1200" dirty="0"/>
              <a:t>向</a:t>
            </a:r>
            <a:r>
              <a:rPr lang="en-US" altLang="zh-CN" sz="1200" dirty="0"/>
              <a:t>Driver</a:t>
            </a:r>
            <a:r>
              <a:rPr lang="zh-CN" altLang="en-US" sz="1200" dirty="0"/>
              <a:t>汇报状态</a:t>
            </a:r>
            <a:endParaRPr lang="en-US" altLang="zh-CN" sz="1200" dirty="0"/>
          </a:p>
          <a:p>
            <a:r>
              <a:rPr lang="en-US" altLang="zh-CN" sz="1200" dirty="0"/>
              <a:t>2. </a:t>
            </a:r>
            <a:r>
              <a:rPr lang="zh-CN" altLang="en-US" sz="1200" dirty="0"/>
              <a:t>反序列化：</a:t>
            </a:r>
            <a:r>
              <a:rPr lang="en-US" altLang="zh-CN" sz="1200" dirty="0"/>
              <a:t>Task</a:t>
            </a:r>
            <a:r>
              <a:rPr lang="zh-CN" altLang="en-US" sz="1200" dirty="0"/>
              <a:t>依赖等</a:t>
            </a:r>
            <a:endParaRPr lang="en-US" altLang="zh-CN" sz="1200" dirty="0"/>
          </a:p>
          <a:p>
            <a:r>
              <a:rPr lang="en-US" altLang="zh-CN" sz="1200" dirty="0"/>
              <a:t>3. </a:t>
            </a:r>
            <a:r>
              <a:rPr lang="zh-CN" altLang="en-US" sz="1200" dirty="0"/>
              <a:t>通过网络获取需要的文件、</a:t>
            </a:r>
            <a:r>
              <a:rPr lang="en-US" altLang="zh-CN" sz="1200" dirty="0"/>
              <a:t>Jar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591120" y="3451312"/>
            <a:ext cx="2414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运行</a:t>
            </a:r>
            <a:r>
              <a:rPr lang="en-US" altLang="zh-CN" sz="1200" dirty="0"/>
              <a:t>Thread</a:t>
            </a:r>
            <a:r>
              <a:rPr lang="zh-CN" altLang="en-US" sz="1200" dirty="0"/>
              <a:t>的</a:t>
            </a:r>
            <a:r>
              <a:rPr lang="en-US" altLang="zh-CN" sz="1200" dirty="0"/>
              <a:t>run</a:t>
            </a:r>
            <a:r>
              <a:rPr lang="zh-CN" altLang="en-US" sz="1200" dirty="0"/>
              <a:t>方法，导致</a:t>
            </a:r>
            <a:r>
              <a:rPr lang="en-US" altLang="zh-CN" sz="1200" dirty="0"/>
              <a:t>Task</a:t>
            </a:r>
            <a:r>
              <a:rPr lang="zh-CN" altLang="en-US" sz="1200" dirty="0"/>
              <a:t>抽象方法</a:t>
            </a:r>
            <a:r>
              <a:rPr lang="en-US" altLang="zh-CN" sz="1200" dirty="0" err="1"/>
              <a:t>runTask</a:t>
            </a:r>
            <a:r>
              <a:rPr lang="zh-CN" altLang="en-US" sz="1200" dirty="0"/>
              <a:t>被调用执行具体的业务逻辑处理：</a:t>
            </a:r>
            <a:endParaRPr lang="en-US" altLang="zh-CN" sz="1200" dirty="0"/>
          </a:p>
          <a:p>
            <a:r>
              <a:rPr lang="en-US" altLang="zh-CN" sz="1200" dirty="0"/>
              <a:t>1. </a:t>
            </a:r>
            <a:r>
              <a:rPr lang="zh-CN" altLang="en-US" sz="1200" dirty="0"/>
              <a:t>在</a:t>
            </a:r>
            <a:r>
              <a:rPr lang="en-US" altLang="zh-CN" sz="1200" dirty="0"/>
              <a:t>Task</a:t>
            </a:r>
            <a:r>
              <a:rPr lang="zh-CN" altLang="en-US" sz="1200" dirty="0"/>
              <a:t>的</a:t>
            </a:r>
            <a:r>
              <a:rPr lang="en-US" altLang="zh-CN" sz="1200" dirty="0" err="1"/>
              <a:t>runTask</a:t>
            </a:r>
            <a:r>
              <a:rPr lang="zh-CN" altLang="en-US" sz="1200" dirty="0"/>
              <a:t>内部调用</a:t>
            </a:r>
            <a:r>
              <a:rPr lang="en-US" altLang="zh-CN" sz="1200" dirty="0"/>
              <a:t>RDD</a:t>
            </a:r>
            <a:r>
              <a:rPr lang="zh-CN" altLang="en-US" sz="1200" dirty="0"/>
              <a:t>的</a:t>
            </a:r>
            <a:r>
              <a:rPr lang="en-US" altLang="zh-CN" sz="1200" dirty="0"/>
              <a:t>iterator()</a:t>
            </a:r>
            <a:r>
              <a:rPr lang="zh-CN" altLang="en-US" sz="1200" dirty="0"/>
              <a:t>方法，该方法就是我们针对当前</a:t>
            </a:r>
            <a:r>
              <a:rPr lang="en-US" altLang="zh-CN" sz="1200" dirty="0"/>
              <a:t>Task</a:t>
            </a:r>
            <a:r>
              <a:rPr lang="zh-CN" altLang="en-US" sz="1200" dirty="0"/>
              <a:t>所对应的</a:t>
            </a:r>
            <a:r>
              <a:rPr lang="en-US" altLang="zh-CN" sz="1200" dirty="0"/>
              <a:t>Partition</a:t>
            </a:r>
            <a:r>
              <a:rPr lang="zh-CN" altLang="en-US" sz="1200" dirty="0"/>
              <a:t>进行计算的关键</a:t>
            </a:r>
            <a:endParaRPr lang="en-US" altLang="zh-CN" sz="1200" dirty="0"/>
          </a:p>
          <a:p>
            <a:r>
              <a:rPr lang="en-US" altLang="zh-CN" sz="1200" dirty="0"/>
              <a:t>2. </a:t>
            </a:r>
            <a:r>
              <a:rPr lang="zh-CN" altLang="en-US" sz="1200" dirty="0"/>
              <a:t>在处理</a:t>
            </a:r>
            <a:r>
              <a:rPr lang="en-US" altLang="zh-CN" sz="1200" dirty="0"/>
              <a:t>RDD</a:t>
            </a:r>
            <a:r>
              <a:rPr lang="zh-CN" altLang="en-US" sz="1200" dirty="0"/>
              <a:t>的迭代内部会迭代</a:t>
            </a:r>
            <a:r>
              <a:rPr lang="en-US" altLang="zh-CN" sz="1200" dirty="0"/>
              <a:t>Partition</a:t>
            </a:r>
            <a:r>
              <a:rPr lang="zh-CN" altLang="en-US" sz="1200" dirty="0"/>
              <a:t>的元素并交给我们自定义的</a:t>
            </a:r>
            <a:r>
              <a:rPr lang="en-US" altLang="zh-CN" sz="1200" dirty="0"/>
              <a:t>function</a:t>
            </a:r>
            <a:r>
              <a:rPr lang="zh-CN" altLang="en-US" sz="1200" dirty="0"/>
              <a:t>进行处理</a:t>
            </a:r>
            <a:endParaRPr lang="en-US" altLang="zh-CN" sz="1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433984" y="2780873"/>
            <a:ext cx="2351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ShuffleMapTask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r>
              <a:rPr lang="en-US" altLang="zh-CN" sz="1200" dirty="0"/>
              <a:t> 1. compute</a:t>
            </a:r>
            <a:r>
              <a:rPr lang="zh-CN" altLang="en-US" sz="1200" dirty="0"/>
              <a:t>计算每一个</a:t>
            </a:r>
            <a:r>
              <a:rPr lang="en-US" altLang="zh-CN" sz="1200" dirty="0"/>
              <a:t>partition</a:t>
            </a:r>
          </a:p>
          <a:p>
            <a:r>
              <a:rPr lang="en-US" altLang="zh-CN" sz="1200" dirty="0"/>
              <a:t> 2. </a:t>
            </a:r>
            <a:r>
              <a:rPr lang="en-US" altLang="zh-CN" sz="1200" dirty="0" err="1"/>
              <a:t>ShuffleWriter</a:t>
            </a:r>
            <a:r>
              <a:rPr lang="zh-CN" altLang="en-US" sz="1200" dirty="0"/>
              <a:t>写入具体文件</a:t>
            </a:r>
            <a:endParaRPr lang="en-US" altLang="zh-CN" sz="1200" dirty="0"/>
          </a:p>
          <a:p>
            <a:r>
              <a:rPr lang="en-US" altLang="zh-CN" sz="1200" dirty="0"/>
              <a:t> 3. </a:t>
            </a:r>
            <a:r>
              <a:rPr lang="zh-CN" altLang="en-US" sz="1200" dirty="0"/>
              <a:t>将</a:t>
            </a:r>
            <a:r>
              <a:rPr lang="en-US" altLang="zh-CN" sz="1200" dirty="0" err="1"/>
              <a:t>MapStatus</a:t>
            </a:r>
            <a:r>
              <a:rPr lang="zh-CN" altLang="en-US" sz="1200" dirty="0"/>
              <a:t>发送给</a:t>
            </a:r>
            <a:r>
              <a:rPr lang="en-US" altLang="zh-CN" sz="1200" dirty="0"/>
              <a:t>Driver</a:t>
            </a:r>
            <a:r>
              <a:rPr lang="zh-CN" altLang="en-US" sz="1200" dirty="0"/>
              <a:t>的</a:t>
            </a:r>
            <a:r>
              <a:rPr lang="en-US" altLang="zh-CN" sz="1200" dirty="0" err="1"/>
              <a:t>MapOutputTracker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727203" y="4559307"/>
            <a:ext cx="1820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ResultTask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r>
              <a:rPr lang="en-US" altLang="zh-CN" sz="1200" dirty="0"/>
              <a:t>    </a:t>
            </a:r>
            <a:r>
              <a:rPr lang="zh-CN" altLang="en-US" sz="1200" dirty="0"/>
              <a:t>根据前面</a:t>
            </a:r>
            <a:r>
              <a:rPr lang="en-US" altLang="zh-CN" sz="1200" dirty="0"/>
              <a:t>Stage</a:t>
            </a:r>
            <a:r>
              <a:rPr lang="zh-CN" altLang="en-US" sz="1200" dirty="0"/>
              <a:t>的执行结果进行</a:t>
            </a:r>
            <a:r>
              <a:rPr lang="en-US" altLang="zh-CN" sz="1200" dirty="0"/>
              <a:t>Shuffle</a:t>
            </a:r>
            <a:r>
              <a:rPr lang="zh-CN" altLang="en-US" sz="1200" dirty="0"/>
              <a:t>后产生整个</a:t>
            </a:r>
            <a:r>
              <a:rPr lang="en-US" altLang="zh-CN" sz="1200" dirty="0"/>
              <a:t>Job</a:t>
            </a:r>
            <a:r>
              <a:rPr lang="zh-CN" altLang="en-US" sz="1200" dirty="0"/>
              <a:t>的最后执行结果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2698834" y="1744980"/>
            <a:ext cx="3960380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749678" y="1481244"/>
            <a:ext cx="150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Driver</a:t>
            </a:r>
            <a:r>
              <a:rPr lang="zh-CN" altLang="en-US" sz="1200" dirty="0"/>
              <a:t>发送</a:t>
            </a:r>
            <a:r>
              <a:rPr lang="en-US" altLang="zh-CN" sz="1200" dirty="0" err="1"/>
              <a:t>LunchTask</a:t>
            </a:r>
            <a:endParaRPr lang="en-US" altLang="zh-CN" sz="1200" dirty="0"/>
          </a:p>
        </p:txBody>
      </p:sp>
      <p:cxnSp>
        <p:nvCxnSpPr>
          <p:cNvPr id="22" name="直接箭头连接符 21"/>
          <p:cNvCxnSpPr>
            <a:endCxn id="17" idx="3"/>
          </p:cNvCxnSpPr>
          <p:nvPr/>
        </p:nvCxnSpPr>
        <p:spPr>
          <a:xfrm flipH="1" flipV="1">
            <a:off x="5785279" y="3288705"/>
            <a:ext cx="873935" cy="69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8" idx="3"/>
          </p:cNvCxnSpPr>
          <p:nvPr/>
        </p:nvCxnSpPr>
        <p:spPr>
          <a:xfrm flipH="1">
            <a:off x="5547998" y="4187001"/>
            <a:ext cx="1111216" cy="787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7" idx="1"/>
          </p:cNvCxnSpPr>
          <p:nvPr/>
        </p:nvCxnSpPr>
        <p:spPr>
          <a:xfrm flipH="1" flipV="1">
            <a:off x="2294974" y="3242620"/>
            <a:ext cx="1139010" cy="4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8" idx="1"/>
          </p:cNvCxnSpPr>
          <p:nvPr/>
        </p:nvCxnSpPr>
        <p:spPr>
          <a:xfrm>
            <a:off x="2698834" y="4559307"/>
            <a:ext cx="1028369" cy="415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4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——RDD</a:t>
            </a:r>
            <a:r>
              <a:rPr lang="zh-CN" altLang="en-US" dirty="0"/>
              <a:t>缓存和检查点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：将</a:t>
            </a:r>
            <a:r>
              <a:rPr lang="en-US" altLang="zh-CN" dirty="0"/>
              <a:t>RDD</a:t>
            </a:r>
            <a:r>
              <a:rPr lang="zh-CN" altLang="en-US" dirty="0"/>
              <a:t>保存到内存（也可能在磁盘上），读写速度极快</a:t>
            </a:r>
            <a:endParaRPr lang="en-US" altLang="zh-CN" dirty="0"/>
          </a:p>
          <a:p>
            <a:pPr lvl="1"/>
            <a:r>
              <a:rPr lang="zh-CN" altLang="en-US" dirty="0"/>
              <a:t>实现方式是在</a:t>
            </a:r>
            <a:r>
              <a:rPr lang="en-US" altLang="zh-CN" dirty="0"/>
              <a:t>Persist</a:t>
            </a:r>
            <a:r>
              <a:rPr lang="zh-CN" altLang="en-US" dirty="0"/>
              <a:t>持久化时将</a:t>
            </a:r>
            <a:r>
              <a:rPr lang="en-US" altLang="zh-CN" dirty="0" err="1"/>
              <a:t>Storgelevel</a:t>
            </a:r>
            <a:r>
              <a:rPr lang="zh-CN" altLang="en-US" dirty="0"/>
              <a:t>设置为</a:t>
            </a:r>
            <a:r>
              <a:rPr lang="en-US" altLang="zh-CN" dirty="0"/>
              <a:t>MEMORY_ONLY</a:t>
            </a:r>
          </a:p>
          <a:p>
            <a:pPr lvl="1"/>
            <a:r>
              <a:rPr lang="zh-CN" altLang="en-US" dirty="0"/>
              <a:t>共</a:t>
            </a:r>
            <a:r>
              <a:rPr lang="en-US" altLang="zh-CN" dirty="0"/>
              <a:t>12</a:t>
            </a:r>
            <a:r>
              <a:rPr lang="zh-CN" altLang="en-US" dirty="0"/>
              <a:t>种</a:t>
            </a:r>
            <a:r>
              <a:rPr lang="en-US" altLang="zh-CN" dirty="0" err="1"/>
              <a:t>StorageLevel</a:t>
            </a:r>
            <a:r>
              <a:rPr lang="zh-CN" altLang="en-US" dirty="0"/>
              <a:t>；本质上和</a:t>
            </a:r>
            <a:r>
              <a:rPr lang="en-US" altLang="zh-CN" dirty="0"/>
              <a:t>Persist</a:t>
            </a:r>
            <a:r>
              <a:rPr lang="zh-CN" altLang="en-US" dirty="0"/>
              <a:t>没有区别，都是</a:t>
            </a:r>
            <a:r>
              <a:rPr lang="en-US" altLang="zh-CN" dirty="0"/>
              <a:t>Persist</a:t>
            </a:r>
            <a:r>
              <a:rPr lang="zh-CN" altLang="en-US" dirty="0"/>
              <a:t>方法，只是级别不同</a:t>
            </a:r>
            <a:endParaRPr lang="en-US" altLang="zh-CN" dirty="0"/>
          </a:p>
          <a:p>
            <a:pPr lvl="1"/>
            <a:r>
              <a:rPr lang="zh-CN" altLang="en-US" dirty="0"/>
              <a:t>作用：计算</a:t>
            </a:r>
            <a:r>
              <a:rPr lang="en-US" altLang="zh-CN" dirty="0"/>
              <a:t>RDD</a:t>
            </a:r>
            <a:r>
              <a:rPr lang="zh-CN" altLang="en-US" dirty="0"/>
              <a:t>完成后对其进行缓存，若整个计算失败，可以从缓存读取这个</a:t>
            </a:r>
            <a:r>
              <a:rPr lang="en-US" altLang="zh-CN" dirty="0"/>
              <a:t>RDD</a:t>
            </a:r>
            <a:r>
              <a:rPr lang="zh-CN" altLang="en-US" dirty="0"/>
              <a:t>，避免重新计算这个</a:t>
            </a:r>
            <a:r>
              <a:rPr lang="en-US" altLang="zh-CN" dirty="0"/>
              <a:t>RDD</a:t>
            </a:r>
            <a:r>
              <a:rPr lang="zh-CN" altLang="en-US" dirty="0"/>
              <a:t>，提升容错效率</a:t>
            </a:r>
            <a:endParaRPr lang="en-US" altLang="zh-CN" dirty="0"/>
          </a:p>
          <a:p>
            <a:pPr lvl="1"/>
            <a:r>
              <a:rPr lang="zh-CN" altLang="en-US" dirty="0"/>
              <a:t>适用场景：</a:t>
            </a:r>
            <a:endParaRPr lang="en-US" altLang="zh-CN" dirty="0"/>
          </a:p>
          <a:p>
            <a:pPr lvl="2"/>
            <a:r>
              <a:rPr lang="zh-CN" altLang="en-US" dirty="0"/>
              <a:t>获取大量数据后</a:t>
            </a:r>
            <a:endParaRPr lang="en-US" altLang="zh-CN" dirty="0"/>
          </a:p>
          <a:p>
            <a:pPr lvl="2"/>
            <a:r>
              <a:rPr lang="zh-CN" altLang="en-US" dirty="0"/>
              <a:t>进行一个非常长的计算链条，设置一些缓存点</a:t>
            </a:r>
            <a:endParaRPr lang="en-US" altLang="zh-CN" dirty="0"/>
          </a:p>
          <a:p>
            <a:pPr lvl="2"/>
            <a:r>
              <a:rPr lang="zh-CN" altLang="en-US" dirty="0"/>
              <a:t>某个步骤计算非常耗时，步骤完成后对结果进行缓存</a:t>
            </a:r>
            <a:endParaRPr lang="en-US" altLang="zh-CN" dirty="0"/>
          </a:p>
          <a:p>
            <a:pPr lvl="2"/>
            <a:r>
              <a:rPr lang="zh-CN" altLang="en-US" dirty="0"/>
              <a:t>进行</a:t>
            </a:r>
            <a:r>
              <a:rPr lang="en-US" altLang="zh-CN" dirty="0"/>
              <a:t>checkpoint</a:t>
            </a:r>
            <a:r>
              <a:rPr lang="zh-CN" altLang="en-US" dirty="0"/>
              <a:t>前也会缓存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en-US" altLang="zh-CN" dirty="0"/>
              <a:t>Checkpoint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RDD</a:t>
            </a:r>
            <a:r>
              <a:rPr lang="zh-CN" altLang="en-US" dirty="0">
                <a:solidFill>
                  <a:srgbClr val="FF0000"/>
                </a:solidFill>
              </a:rPr>
              <a:t>持久化到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en-US" dirty="0">
                <a:solidFill>
                  <a:srgbClr val="FF0000"/>
                </a:solidFill>
              </a:rPr>
              <a:t>，利用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en-US" dirty="0">
                <a:solidFill>
                  <a:srgbClr val="FF0000"/>
                </a:solidFill>
              </a:rPr>
              <a:t>的容错能力降低</a:t>
            </a:r>
            <a:r>
              <a:rPr lang="en-US" altLang="zh-CN" dirty="0">
                <a:solidFill>
                  <a:srgbClr val="FF0000"/>
                </a:solidFill>
              </a:rPr>
              <a:t>RDD</a:t>
            </a:r>
            <a:r>
              <a:rPr lang="zh-CN" altLang="en-US" dirty="0">
                <a:solidFill>
                  <a:srgbClr val="FF0000"/>
                </a:solidFill>
              </a:rPr>
              <a:t>数据丢失的风险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会将</a:t>
            </a:r>
            <a:r>
              <a:rPr lang="en-US" altLang="zh-CN" dirty="0">
                <a:solidFill>
                  <a:srgbClr val="FF0000"/>
                </a:solidFill>
              </a:rPr>
              <a:t>RDD</a:t>
            </a:r>
            <a:r>
              <a:rPr lang="zh-CN" altLang="en-US" dirty="0">
                <a:solidFill>
                  <a:srgbClr val="FF0000"/>
                </a:solidFill>
              </a:rPr>
              <a:t>的依赖清空，如果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en-US" dirty="0">
                <a:solidFill>
                  <a:srgbClr val="FF0000"/>
                </a:solidFill>
              </a:rPr>
              <a:t>也不能保证数据不丢失，则任务需要重新启动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881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</a:t>
            </a:r>
            <a:r>
              <a:rPr lang="en-US" altLang="zh-CN" dirty="0">
                <a:solidFill>
                  <a:srgbClr val="FF0000"/>
                </a:solidFill>
              </a:rPr>
              <a:t>RDD</a:t>
            </a:r>
            <a:r>
              <a:rPr lang="zh-CN" altLang="en-US" dirty="0">
                <a:solidFill>
                  <a:srgbClr val="FF0000"/>
                </a:solidFill>
              </a:rPr>
              <a:t>容错总结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个不同的层次</a:t>
            </a:r>
            <a:endParaRPr lang="en-US" altLang="zh-CN" dirty="0"/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输出失败，上层调度器</a:t>
            </a:r>
            <a:r>
              <a:rPr lang="en-US" altLang="zh-CN" dirty="0" err="1"/>
              <a:t>DAGScheduler</a:t>
            </a:r>
            <a:r>
              <a:rPr lang="zh-CN" altLang="en-US" dirty="0"/>
              <a:t>重试</a:t>
            </a:r>
            <a:endParaRPr lang="en-US" altLang="zh-CN" dirty="0"/>
          </a:p>
          <a:p>
            <a:pPr lvl="1"/>
            <a:r>
              <a:rPr lang="en-US" altLang="zh-CN" dirty="0"/>
              <a:t>Task</a:t>
            </a:r>
            <a:r>
              <a:rPr lang="zh-CN" altLang="en-US" dirty="0"/>
              <a:t>内部任务失败，底层</a:t>
            </a:r>
            <a:r>
              <a:rPr lang="en-US" altLang="zh-CN" dirty="0" err="1"/>
              <a:t>TaskScheduler</a:t>
            </a:r>
            <a:r>
              <a:rPr lang="zh-CN" altLang="en-US" dirty="0"/>
              <a:t>调度器重试</a:t>
            </a:r>
            <a:endParaRPr lang="en-US" altLang="zh-CN" dirty="0"/>
          </a:p>
          <a:p>
            <a:pPr lvl="1"/>
            <a:r>
              <a:rPr lang="zh-CN" altLang="en-US" dirty="0"/>
              <a:t>根据</a:t>
            </a:r>
            <a:r>
              <a:rPr lang="en-US" altLang="zh-CN" dirty="0"/>
              <a:t>RDD Lineage</a:t>
            </a:r>
            <a:r>
              <a:rPr lang="zh-CN" altLang="en-US" dirty="0"/>
              <a:t>血统重新计算</a:t>
            </a:r>
            <a:endParaRPr lang="en-US" altLang="zh-CN" dirty="0"/>
          </a:p>
          <a:p>
            <a:pPr lvl="2"/>
            <a:r>
              <a:rPr lang="zh-CN" altLang="en-US" dirty="0"/>
              <a:t>对于宽依赖而言，如果结果的一个</a:t>
            </a:r>
            <a:r>
              <a:rPr lang="en-US" altLang="zh-CN" dirty="0"/>
              <a:t>Partition</a:t>
            </a:r>
            <a:r>
              <a:rPr lang="zh-CN" altLang="en-US" dirty="0"/>
              <a:t>出错，需要重新计算父</a:t>
            </a:r>
            <a:r>
              <a:rPr lang="en-US" altLang="zh-CN" dirty="0"/>
              <a:t>RDD</a:t>
            </a:r>
            <a:r>
              <a:rPr lang="zh-CN" altLang="en-US" dirty="0"/>
              <a:t>所有</a:t>
            </a:r>
            <a:r>
              <a:rPr lang="en-US" altLang="zh-CN" dirty="0"/>
              <a:t>Partition</a:t>
            </a:r>
          </a:p>
          <a:p>
            <a:pPr lvl="2"/>
            <a:r>
              <a:rPr lang="zh-CN" altLang="en-US" dirty="0"/>
              <a:t>对于窄依赖而言，如果结果的一个</a:t>
            </a:r>
            <a:r>
              <a:rPr lang="en-US" altLang="zh-CN" dirty="0"/>
              <a:t>Partition</a:t>
            </a:r>
            <a:r>
              <a:rPr lang="zh-CN" altLang="en-US" dirty="0"/>
              <a:t>出错，只需重新计算父</a:t>
            </a:r>
            <a:r>
              <a:rPr lang="en-US" altLang="zh-CN" dirty="0"/>
              <a:t>RDD</a:t>
            </a:r>
            <a:r>
              <a:rPr lang="zh-CN" altLang="en-US" dirty="0"/>
              <a:t>被丢失</a:t>
            </a:r>
            <a:r>
              <a:rPr lang="en-US" altLang="zh-CN" dirty="0"/>
              <a:t>Partition</a:t>
            </a:r>
            <a:r>
              <a:rPr lang="zh-CN" altLang="en-US" dirty="0"/>
              <a:t>依赖的那个</a:t>
            </a:r>
            <a:r>
              <a:rPr lang="en-US" altLang="zh-CN" dirty="0"/>
              <a:t>Partition</a:t>
            </a:r>
          </a:p>
          <a:p>
            <a:pPr lvl="2"/>
            <a:r>
              <a:rPr lang="en-US" altLang="zh-CN" dirty="0"/>
              <a:t>Cache</a:t>
            </a:r>
            <a:r>
              <a:rPr lang="zh-CN" altLang="en-US" dirty="0"/>
              <a:t>可看作时</a:t>
            </a:r>
            <a:r>
              <a:rPr lang="en-US" altLang="zh-CN" dirty="0"/>
              <a:t>Lineage</a:t>
            </a:r>
            <a:r>
              <a:rPr lang="zh-CN" altLang="en-US" dirty="0"/>
              <a:t>容错机制的效率提升机制，本身并无容错考虑，如果</a:t>
            </a:r>
            <a:r>
              <a:rPr lang="en-US" altLang="zh-CN" dirty="0"/>
              <a:t>Cache</a:t>
            </a:r>
            <a:r>
              <a:rPr lang="zh-CN" altLang="en-US" dirty="0"/>
              <a:t>丢失则仍需重新计算</a:t>
            </a:r>
            <a:endParaRPr lang="en-US" altLang="zh-CN" dirty="0"/>
          </a:p>
          <a:p>
            <a:pPr lvl="1"/>
            <a:r>
              <a:rPr lang="en-US" altLang="zh-CN" dirty="0"/>
              <a:t>Checkpoint</a:t>
            </a:r>
            <a:r>
              <a:rPr lang="zh-CN" altLang="en-US" dirty="0"/>
              <a:t>机制</a:t>
            </a:r>
            <a:endParaRPr lang="en-US" altLang="zh-CN" dirty="0"/>
          </a:p>
          <a:p>
            <a:pPr lvl="2"/>
            <a:r>
              <a:rPr lang="zh-CN" altLang="en-US" dirty="0"/>
              <a:t>清空了所有依赖，依靠</a:t>
            </a:r>
            <a:r>
              <a:rPr lang="en-US" altLang="zh-CN" dirty="0"/>
              <a:t>HDFS</a:t>
            </a:r>
            <a:r>
              <a:rPr lang="zh-CN" altLang="en-US" dirty="0"/>
              <a:t>的容错能力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261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——Scheduler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调度器简洁清晰和高效</a:t>
            </a:r>
            <a:endParaRPr lang="en-US" altLang="zh-CN" dirty="0"/>
          </a:p>
          <a:p>
            <a:pPr lvl="1"/>
            <a:r>
              <a:rPr lang="zh-CN" altLang="en-US" dirty="0"/>
              <a:t>输入：</a:t>
            </a:r>
            <a:r>
              <a:rPr lang="en-US" altLang="zh-CN" dirty="0"/>
              <a:t>Spark RDD</a:t>
            </a:r>
            <a:r>
              <a:rPr lang="zh-CN" altLang="en-US" dirty="0"/>
              <a:t>；输出：执行器</a:t>
            </a:r>
            <a:r>
              <a:rPr lang="en-US" altLang="zh-CN" dirty="0"/>
              <a:t>Executor</a:t>
            </a:r>
          </a:p>
          <a:p>
            <a:r>
              <a:rPr lang="zh-CN" altLang="en-US" dirty="0"/>
              <a:t>核心对象</a:t>
            </a:r>
            <a:r>
              <a:rPr lang="en-US" altLang="zh-CN" dirty="0"/>
              <a:t>RDD</a:t>
            </a:r>
            <a:r>
              <a:rPr lang="zh-CN" altLang="en-US" dirty="0"/>
              <a:t>回顾</a:t>
            </a:r>
            <a:endParaRPr lang="en-US" altLang="zh-CN" dirty="0"/>
          </a:p>
          <a:p>
            <a:pPr lvl="1"/>
            <a:r>
              <a:rPr lang="zh-CN" altLang="en-US" dirty="0"/>
              <a:t>是只读的内存数据，可以持久化</a:t>
            </a:r>
            <a:endParaRPr lang="en-US" altLang="zh-CN" dirty="0"/>
          </a:p>
          <a:p>
            <a:pPr lvl="1"/>
            <a:r>
              <a:rPr lang="zh-CN" altLang="en-US" dirty="0"/>
              <a:t>是可以分区的数据集合</a:t>
            </a:r>
            <a:endParaRPr lang="en-US" altLang="zh-CN" dirty="0"/>
          </a:p>
          <a:p>
            <a:pPr lvl="1"/>
            <a:r>
              <a:rPr lang="zh-CN" altLang="en-US" dirty="0"/>
              <a:t>是一个对象，可以调用</a:t>
            </a:r>
            <a:r>
              <a:rPr lang="en-US" altLang="zh-CN" dirty="0"/>
              <a:t>transformation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/>
              <a:t>是可以通过重复执行变换操作恢复的</a:t>
            </a:r>
            <a:endParaRPr lang="en-US" altLang="zh-CN" dirty="0"/>
          </a:p>
          <a:p>
            <a:pPr lvl="1"/>
            <a:r>
              <a:rPr lang="zh-CN" altLang="en-US" dirty="0"/>
              <a:t>变换操作时延迟操作</a:t>
            </a:r>
            <a:endParaRPr lang="en-US" altLang="zh-CN" dirty="0"/>
          </a:p>
          <a:p>
            <a:pPr lvl="1"/>
            <a:r>
              <a:rPr lang="zh-CN" altLang="en-US" dirty="0"/>
              <a:t>主要两种创建方式：从持久化数据创建，从其他</a:t>
            </a:r>
            <a:r>
              <a:rPr lang="en-US" altLang="zh-CN" dirty="0"/>
              <a:t>RDD</a:t>
            </a:r>
            <a:r>
              <a:rPr lang="zh-CN" altLang="en-US" dirty="0"/>
              <a:t>变换操作创建</a:t>
            </a:r>
            <a:endParaRPr lang="en-US" altLang="zh-CN" dirty="0"/>
          </a:p>
          <a:p>
            <a:r>
              <a:rPr lang="zh-CN" altLang="en-US" dirty="0"/>
              <a:t>运行</a:t>
            </a:r>
            <a:r>
              <a:rPr lang="en-US" altLang="zh-CN" dirty="0"/>
              <a:t>RDD</a:t>
            </a:r>
            <a:r>
              <a:rPr lang="zh-CN" altLang="en-US" dirty="0"/>
              <a:t>计算的框架和组件</a:t>
            </a:r>
            <a:endParaRPr lang="en-US" altLang="zh-CN" dirty="0"/>
          </a:p>
          <a:p>
            <a:pPr lvl="1"/>
            <a:r>
              <a:rPr lang="en-US" altLang="zh-CN" dirty="0" err="1"/>
              <a:t>SparkContext</a:t>
            </a:r>
            <a:endParaRPr lang="en-US" altLang="zh-CN" dirty="0"/>
          </a:p>
          <a:p>
            <a:pPr lvl="1"/>
            <a:r>
              <a:rPr lang="en-US" altLang="zh-CN" dirty="0" err="1"/>
              <a:t>DAGScheduler</a:t>
            </a:r>
            <a:r>
              <a:rPr lang="en-US" altLang="zh-CN" dirty="0"/>
              <a:t>, </a:t>
            </a:r>
            <a:r>
              <a:rPr lang="en-US" altLang="zh-CN" dirty="0" err="1"/>
              <a:t>TaskScheduler</a:t>
            </a:r>
            <a:r>
              <a:rPr lang="en-US" altLang="zh-CN" dirty="0"/>
              <a:t>, </a:t>
            </a:r>
            <a:r>
              <a:rPr lang="en-US" altLang="zh-CN" dirty="0" err="1"/>
              <a:t>SchedulerBackend</a:t>
            </a:r>
            <a:endParaRPr lang="en-US" altLang="zh-CN" dirty="0"/>
          </a:p>
          <a:p>
            <a:pPr lvl="1"/>
            <a:r>
              <a:rPr lang="en-US" altLang="zh-CN" dirty="0"/>
              <a:t>Job, Stage, Task</a:t>
            </a:r>
          </a:p>
          <a:p>
            <a:pPr lvl="1"/>
            <a:r>
              <a:rPr lang="en-US" altLang="zh-CN" dirty="0"/>
              <a:t>Master, Worker</a:t>
            </a:r>
          </a:p>
          <a:p>
            <a:pPr lvl="1"/>
            <a:r>
              <a:rPr lang="en-US" altLang="zh-CN" dirty="0"/>
              <a:t>Executor, Driver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59" y="1174751"/>
            <a:ext cx="4446241" cy="2133599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604203" y="1822450"/>
            <a:ext cx="3320596" cy="2098938"/>
            <a:chOff x="4604203" y="1822450"/>
            <a:chExt cx="3320596" cy="2098938"/>
          </a:xfrm>
        </p:grpSpPr>
        <p:sp>
          <p:nvSpPr>
            <p:cNvPr id="4" name="文本框 3"/>
            <p:cNvSpPr txBox="1"/>
            <p:nvPr/>
          </p:nvSpPr>
          <p:spPr>
            <a:xfrm>
              <a:off x="6445250" y="1822450"/>
              <a:ext cx="84965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Master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49179" y="2700232"/>
              <a:ext cx="1233864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DAGScheduler</a:t>
              </a:r>
              <a:endParaRPr lang="zh-CN" altLang="en-US" sz="14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755014" y="3150743"/>
              <a:ext cx="1222194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TaskScheduler</a:t>
              </a:r>
              <a:endParaRPr lang="zh-CN" altLang="en-US" sz="14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4203" y="3601254"/>
              <a:ext cx="1523815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SchedulerBackend</a:t>
              </a:r>
              <a:endParaRPr lang="en-US" altLang="zh-CN" sz="14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54314" y="2917712"/>
              <a:ext cx="431528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Job</a:t>
              </a:r>
              <a:endParaRPr lang="zh-CN" altLang="en-US" sz="14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77594" y="3258237"/>
              <a:ext cx="584968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Stage</a:t>
              </a:r>
              <a:endParaRPr lang="zh-CN" altLang="en-US" sz="14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05523" y="3613611"/>
              <a:ext cx="729110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TaskSet</a:t>
              </a:r>
              <a:endParaRPr lang="zh-CN" altLang="en-US" sz="1400" dirty="0"/>
            </a:p>
          </p:txBody>
        </p:sp>
        <p:cxnSp>
          <p:nvCxnSpPr>
            <p:cNvPr id="14" name="直接箭头连接符 13"/>
            <p:cNvCxnSpPr>
              <a:stCxn id="7" idx="3"/>
              <a:endCxn id="10" idx="1"/>
            </p:cNvCxnSpPr>
            <p:nvPr/>
          </p:nvCxnSpPr>
          <p:spPr>
            <a:xfrm>
              <a:off x="5983043" y="2854121"/>
              <a:ext cx="671271" cy="21748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>
              <a:stCxn id="10" idx="3"/>
              <a:endCxn id="11" idx="3"/>
            </p:cNvCxnSpPr>
            <p:nvPr/>
          </p:nvCxnSpPr>
          <p:spPr>
            <a:xfrm>
              <a:off x="7085842" y="3071601"/>
              <a:ext cx="76720" cy="340525"/>
            </a:xfrm>
            <a:prstGeom prst="bentConnector3">
              <a:avLst>
                <a:gd name="adj1" fmla="val 397967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1" idx="3"/>
              <a:endCxn id="12" idx="3"/>
            </p:cNvCxnSpPr>
            <p:nvPr/>
          </p:nvCxnSpPr>
          <p:spPr>
            <a:xfrm>
              <a:off x="7162562" y="3412126"/>
              <a:ext cx="72071" cy="355374"/>
            </a:xfrm>
            <a:prstGeom prst="bentConnector3">
              <a:avLst>
                <a:gd name="adj1" fmla="val 417187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2" idx="1"/>
              <a:endCxn id="8" idx="3"/>
            </p:cNvCxnSpPr>
            <p:nvPr/>
          </p:nvCxnSpPr>
          <p:spPr>
            <a:xfrm flipH="1" flipV="1">
              <a:off x="5977208" y="3304632"/>
              <a:ext cx="528315" cy="46286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连接符 23"/>
            <p:cNvCxnSpPr>
              <a:stCxn id="8" idx="3"/>
            </p:cNvCxnSpPr>
            <p:nvPr/>
          </p:nvCxnSpPr>
          <p:spPr>
            <a:xfrm flipV="1">
              <a:off x="5977208" y="2647952"/>
              <a:ext cx="1947591" cy="656680"/>
            </a:xfrm>
            <a:prstGeom prst="bentConnector3">
              <a:avLst>
                <a:gd name="adj1" fmla="val 14135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3930469" y="5491150"/>
            <a:ext cx="4288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Spark Driver</a:t>
            </a:r>
            <a:r>
              <a:rPr lang="zh-CN" altLang="en-US" sz="1600" dirty="0"/>
              <a:t>是运行</a:t>
            </a:r>
            <a:r>
              <a:rPr lang="en-US" altLang="zh-CN" sz="1600" dirty="0"/>
              <a:t>Application</a:t>
            </a:r>
            <a:r>
              <a:rPr lang="zh-CN" altLang="en-US" sz="1600" dirty="0"/>
              <a:t>的</a:t>
            </a:r>
            <a:r>
              <a:rPr lang="en-US" altLang="zh-CN" sz="1600" dirty="0"/>
              <a:t>main</a:t>
            </a:r>
            <a:r>
              <a:rPr lang="zh-CN" altLang="en-US" sz="1600" dirty="0"/>
              <a:t>函数</a:t>
            </a:r>
            <a:endParaRPr lang="en-US" altLang="zh-CN" sz="1600" dirty="0"/>
          </a:p>
          <a:p>
            <a:r>
              <a:rPr lang="zh-CN" altLang="en-US" sz="1600" dirty="0"/>
              <a:t>负责初始化</a:t>
            </a:r>
            <a:r>
              <a:rPr lang="en-US" altLang="zh-CN" sz="1600" dirty="0" err="1"/>
              <a:t>SparkContext</a:t>
            </a:r>
            <a:r>
              <a:rPr lang="zh-CN" altLang="en-US" sz="1600" dirty="0"/>
              <a:t>，它负责</a:t>
            </a:r>
            <a:endParaRPr lang="en-US" altLang="zh-CN" sz="1600" dirty="0"/>
          </a:p>
          <a:p>
            <a:r>
              <a:rPr lang="zh-CN" altLang="en-US" sz="1600" dirty="0"/>
              <a:t>与集群通讯、资源申请、任务分配和监控等。</a:t>
            </a:r>
          </a:p>
        </p:txBody>
      </p:sp>
    </p:spTree>
    <p:extLst>
      <p:ext uri="{BB962C8B-B14F-4D97-AF65-F5344CB8AC3E}">
        <p14:creationId xmlns:p14="http://schemas.microsoft.com/office/powerpoint/2010/main" val="74543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——Scheduler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整体流程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41409" y="1305712"/>
            <a:ext cx="75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Driver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184599" y="2205850"/>
            <a:ext cx="107189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 err="1"/>
              <a:t>TaskScheduler</a:t>
            </a:r>
            <a:endParaRPr lang="en-US" altLang="zh-CN" dirty="0"/>
          </a:p>
        </p:txBody>
      </p:sp>
      <p:grpSp>
        <p:nvGrpSpPr>
          <p:cNvPr id="12" name="组 104"/>
          <p:cNvGrpSpPr/>
          <p:nvPr/>
        </p:nvGrpSpPr>
        <p:grpSpPr>
          <a:xfrm>
            <a:off x="473778" y="1607222"/>
            <a:ext cx="4247703" cy="3515942"/>
            <a:chOff x="4815774" y="3112945"/>
            <a:chExt cx="4247703" cy="3515942"/>
          </a:xfrm>
        </p:grpSpPr>
        <p:grpSp>
          <p:nvGrpSpPr>
            <p:cNvPr id="13" name="组 29"/>
            <p:cNvGrpSpPr/>
            <p:nvPr/>
          </p:nvGrpSpPr>
          <p:grpSpPr>
            <a:xfrm>
              <a:off x="4815774" y="3112945"/>
              <a:ext cx="1843790" cy="3515942"/>
              <a:chOff x="5516380" y="3184662"/>
              <a:chExt cx="1843790" cy="3515942"/>
            </a:xfrm>
          </p:grpSpPr>
          <p:sp>
            <p:nvSpPr>
              <p:cNvPr id="36" name="圆角矩形 35"/>
              <p:cNvSpPr/>
              <p:nvPr/>
            </p:nvSpPr>
            <p:spPr bwMode="auto">
              <a:xfrm>
                <a:off x="5516380" y="3184662"/>
                <a:ext cx="1843790" cy="3515942"/>
              </a:xfrm>
              <a:prstGeom prst="roundRect">
                <a:avLst>
                  <a:gd name="adj" fmla="val 3181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 bwMode="auto">
              <a:xfrm>
                <a:off x="5795168" y="3702569"/>
                <a:ext cx="1289154" cy="72599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 bwMode="auto">
              <a:xfrm>
                <a:off x="5793698" y="4781487"/>
                <a:ext cx="1289154" cy="749883"/>
              </a:xfrm>
              <a:prstGeom prst="roundRect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9" name="圆角矩形 38"/>
              <p:cNvSpPr/>
              <p:nvPr/>
            </p:nvSpPr>
            <p:spPr bwMode="auto">
              <a:xfrm>
                <a:off x="5793698" y="5809077"/>
                <a:ext cx="1289154" cy="69665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cxnSp>
            <p:nvCxnSpPr>
              <p:cNvPr id="40" name="直线连接符 9"/>
              <p:cNvCxnSpPr>
                <a:stCxn id="37" idx="1"/>
                <a:endCxn id="37" idx="3"/>
              </p:cNvCxnSpPr>
              <p:nvPr/>
            </p:nvCxnSpPr>
            <p:spPr bwMode="auto">
              <a:xfrm>
                <a:off x="5795168" y="4065567"/>
                <a:ext cx="1289154" cy="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直线连接符 10"/>
              <p:cNvCxnSpPr>
                <a:stCxn id="38" idx="1"/>
                <a:endCxn id="38" idx="3"/>
              </p:cNvCxnSpPr>
              <p:nvPr/>
            </p:nvCxnSpPr>
            <p:spPr bwMode="auto">
              <a:xfrm>
                <a:off x="5793698" y="5156429"/>
                <a:ext cx="1289154" cy="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直线连接符 13"/>
              <p:cNvCxnSpPr>
                <a:stCxn id="39" idx="1"/>
                <a:endCxn id="39" idx="3"/>
              </p:cNvCxnSpPr>
              <p:nvPr/>
            </p:nvCxnSpPr>
            <p:spPr bwMode="auto">
              <a:xfrm>
                <a:off x="5793698" y="6157404"/>
                <a:ext cx="1289154" cy="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文本框 42"/>
              <p:cNvSpPr txBox="1"/>
              <p:nvPr/>
            </p:nvSpPr>
            <p:spPr>
              <a:xfrm>
                <a:off x="5897720" y="3735217"/>
                <a:ext cx="10807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/>
                  <a:t>RDD Objects</a:t>
                </a:r>
                <a:endParaRPr kumimoji="1" lang="zh-CN" altLang="en-US" sz="1200" dirty="0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5951510" y="4120787"/>
                <a:ext cx="9797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/>
                  <a:t>构建</a:t>
                </a:r>
                <a:r>
                  <a:rPr kumimoji="1" lang="en-US" altLang="zh-CN" sz="1200" dirty="0"/>
                  <a:t>DAG</a:t>
                </a:r>
                <a:r>
                  <a:rPr kumimoji="1" lang="zh-CN" altLang="en-US" sz="1200" dirty="0"/>
                  <a:t>图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819117" y="4830424"/>
                <a:ext cx="12506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/>
                  <a:t>DAG</a:t>
                </a:r>
                <a:r>
                  <a:rPr kumimoji="1" lang="zh-CN" altLang="en-US" sz="1200" dirty="0"/>
                  <a:t> </a:t>
                </a:r>
                <a:r>
                  <a:rPr kumimoji="1" lang="en-US" altLang="zh-CN" sz="1200" dirty="0"/>
                  <a:t>Scheduler</a:t>
                </a:r>
                <a:endParaRPr kumimoji="1" lang="zh-CN" altLang="en-US" sz="1200" dirty="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5832413" y="5199785"/>
                <a:ext cx="1226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/>
                  <a:t>DAG</a:t>
                </a:r>
                <a:r>
                  <a:rPr kumimoji="1" lang="zh-CN" altLang="en-US" sz="1200" dirty="0"/>
                  <a:t>划分</a:t>
                </a:r>
                <a:r>
                  <a:rPr kumimoji="1" lang="en-US" altLang="zh-CN" sz="1200" dirty="0"/>
                  <a:t>Stage</a:t>
                </a:r>
                <a:endParaRPr kumimoji="1" lang="zh-CN" altLang="en-US" sz="1200" dirty="0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819117" y="5846855"/>
                <a:ext cx="12337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/>
                  <a:t>Task</a:t>
                </a:r>
                <a:r>
                  <a:rPr kumimoji="1" lang="zh-CN" altLang="en-US" sz="1200" dirty="0"/>
                  <a:t> </a:t>
                </a:r>
                <a:r>
                  <a:rPr kumimoji="1" lang="en-US" altLang="zh-CN" sz="1200" dirty="0"/>
                  <a:t>Scheduler</a:t>
                </a:r>
                <a:endParaRPr kumimoji="1" lang="zh-CN" altLang="en-US" sz="1200" dirty="0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810732" y="6197953"/>
                <a:ext cx="12706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/>
                  <a:t>分派和监控</a:t>
                </a:r>
                <a:r>
                  <a:rPr kumimoji="1" lang="en-US" altLang="zh-CN" sz="1200" dirty="0"/>
                  <a:t>Task</a:t>
                </a:r>
                <a:endParaRPr kumimoji="1" lang="zh-CN" altLang="en-US" sz="1200" dirty="0"/>
              </a:p>
            </p:txBody>
          </p:sp>
          <p:sp>
            <p:nvSpPr>
              <p:cNvPr id="49" name="同侧圆角矩形 48"/>
              <p:cNvSpPr/>
              <p:nvPr/>
            </p:nvSpPr>
            <p:spPr bwMode="auto">
              <a:xfrm>
                <a:off x="5516380" y="3192372"/>
                <a:ext cx="1843790" cy="268941"/>
              </a:xfrm>
              <a:prstGeom prst="round2SameRect">
                <a:avLst/>
              </a:prstGeom>
              <a:solidFill>
                <a:schemeClr val="bg2">
                  <a:lumMod val="90000"/>
                </a:schemeClr>
              </a:solidFill>
              <a:ln w="9525" cap="flat" cmpd="sng" algn="ctr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0" i="0" u="none" strike="noStrike" cap="none" normalizeH="0" baseline="0" dirty="0" err="1">
                    <a:ln>
                      <a:noFill/>
                    </a:ln>
                    <a:effectLst/>
                    <a:latin typeface="Times New Roman" pitchFamily="18" charset="0"/>
                    <a:ea typeface="宋体" pitchFamily="2" charset="-122"/>
                  </a:rPr>
                  <a:t>SparkContext</a:t>
                </a:r>
                <a:endParaRPr kumimoji="0" lang="zh-CN" altLang="en-US" sz="1400" b="0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cxnSp>
            <p:nvCxnSpPr>
              <p:cNvPr id="50" name="直线箭头连接符 24"/>
              <p:cNvCxnSpPr>
                <a:stCxn id="37" idx="2"/>
                <a:endCxn id="38" idx="0"/>
              </p:cNvCxnSpPr>
              <p:nvPr/>
            </p:nvCxnSpPr>
            <p:spPr bwMode="auto">
              <a:xfrm flipH="1">
                <a:off x="6438275" y="4428564"/>
                <a:ext cx="1470" cy="352923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直线箭头连接符 26"/>
              <p:cNvCxnSpPr>
                <a:stCxn id="38" idx="2"/>
                <a:endCxn id="39" idx="0"/>
              </p:cNvCxnSpPr>
              <p:nvPr/>
            </p:nvCxnSpPr>
            <p:spPr bwMode="auto">
              <a:xfrm>
                <a:off x="6438275" y="5531370"/>
                <a:ext cx="0" cy="277707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文本框 51"/>
              <p:cNvSpPr txBox="1"/>
              <p:nvPr/>
            </p:nvSpPr>
            <p:spPr>
              <a:xfrm>
                <a:off x="5854310" y="4474712"/>
                <a:ext cx="6319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/>
                  <a:t>DAG</a:t>
                </a:r>
                <a:r>
                  <a:rPr kumimoji="1" lang="zh-CN" altLang="en-US" sz="1100" dirty="0"/>
                  <a:t>图</a:t>
                </a: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5793698" y="5561079"/>
                <a:ext cx="7024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 err="1"/>
                  <a:t>TaskSet</a:t>
                </a:r>
                <a:endParaRPr kumimoji="1" lang="zh-CN" altLang="en-US" sz="1100" dirty="0"/>
              </a:p>
            </p:txBody>
          </p:sp>
        </p:grpSp>
        <p:sp>
          <p:nvSpPr>
            <p:cNvPr id="14" name="圆角矩形 13"/>
            <p:cNvSpPr/>
            <p:nvPr/>
          </p:nvSpPr>
          <p:spPr bwMode="auto">
            <a:xfrm>
              <a:off x="6895585" y="3112945"/>
              <a:ext cx="2004410" cy="3515942"/>
            </a:xfrm>
            <a:prstGeom prst="roundRect">
              <a:avLst>
                <a:gd name="adj" fmla="val 318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7272988" y="3729318"/>
              <a:ext cx="1289154" cy="62752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6996825" y="5757208"/>
              <a:ext cx="1805084" cy="65887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7" name="直线连接符 35"/>
            <p:cNvCxnSpPr>
              <a:stCxn id="15" idx="1"/>
              <a:endCxn id="15" idx="3"/>
            </p:cNvCxnSpPr>
            <p:nvPr/>
          </p:nvCxnSpPr>
          <p:spPr bwMode="auto">
            <a:xfrm>
              <a:off x="7272988" y="4043083"/>
              <a:ext cx="1289154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线连接符 37"/>
            <p:cNvCxnSpPr>
              <a:stCxn id="16" idx="1"/>
              <a:endCxn id="16" idx="3"/>
            </p:cNvCxnSpPr>
            <p:nvPr/>
          </p:nvCxnSpPr>
          <p:spPr bwMode="auto">
            <a:xfrm>
              <a:off x="6996825" y="6086646"/>
              <a:ext cx="1805084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文本框 18"/>
            <p:cNvSpPr txBox="1"/>
            <p:nvPr/>
          </p:nvSpPr>
          <p:spPr>
            <a:xfrm>
              <a:off x="7572763" y="3762115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/>
                <a:t>Master</a:t>
              </a:r>
              <a:endParaRPr kumimoji="1" lang="zh-CN" altLang="en-US" sz="12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94855" y="404907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分配并监控资源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528373" y="5757208"/>
              <a:ext cx="754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/>
                <a:t>Workers</a:t>
              </a:r>
              <a:endParaRPr kumimoji="1" lang="zh-CN" altLang="en-US" sz="12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094005" y="6116011"/>
              <a:ext cx="17079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dirty="0"/>
                <a:t>启动执行器汇报资源情况</a:t>
              </a:r>
            </a:p>
          </p:txBody>
        </p:sp>
        <p:sp>
          <p:nvSpPr>
            <p:cNvPr id="23" name="同侧圆角矩形 22"/>
            <p:cNvSpPr/>
            <p:nvPr/>
          </p:nvSpPr>
          <p:spPr bwMode="auto">
            <a:xfrm>
              <a:off x="6895585" y="3120655"/>
              <a:ext cx="2004410" cy="268941"/>
            </a:xfrm>
            <a:prstGeom prst="round2SameRect">
              <a:avLst/>
            </a:prstGeom>
            <a:solidFill>
              <a:schemeClr val="bg2">
                <a:lumMod val="90000"/>
              </a:schemeClr>
            </a:solidFill>
            <a:ln w="9525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rPr>
                <a:t>Cluster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4" name="肘形连接符 23"/>
            <p:cNvCxnSpPr/>
            <p:nvPr/>
          </p:nvCxnSpPr>
          <p:spPr bwMode="auto">
            <a:xfrm>
              <a:off x="6659564" y="3552493"/>
              <a:ext cx="613424" cy="290310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肘形连接符 24"/>
            <p:cNvCxnSpPr/>
            <p:nvPr/>
          </p:nvCxnSpPr>
          <p:spPr bwMode="auto">
            <a:xfrm>
              <a:off x="6651917" y="3663500"/>
              <a:ext cx="621071" cy="276999"/>
            </a:xfrm>
            <a:prstGeom prst="bentConnector3">
              <a:avLst>
                <a:gd name="adj1" fmla="val 29792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线箭头连接符 81"/>
            <p:cNvCxnSpPr>
              <a:stCxn id="39" idx="3"/>
              <a:endCxn id="16" idx="1"/>
            </p:cNvCxnSpPr>
            <p:nvPr/>
          </p:nvCxnSpPr>
          <p:spPr bwMode="auto">
            <a:xfrm>
              <a:off x="6382246" y="6085687"/>
              <a:ext cx="614579" cy="959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肘形连接符 26"/>
            <p:cNvCxnSpPr>
              <a:stCxn id="21" idx="0"/>
              <a:endCxn id="36" idx="3"/>
            </p:cNvCxnSpPr>
            <p:nvPr/>
          </p:nvCxnSpPr>
          <p:spPr bwMode="auto">
            <a:xfrm rot="16200000" flipV="1">
              <a:off x="6839368" y="4691112"/>
              <a:ext cx="886292" cy="1245900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肘形连接符 27"/>
            <p:cNvCxnSpPr>
              <a:stCxn id="15" idx="2"/>
            </p:cNvCxnSpPr>
            <p:nvPr/>
          </p:nvCxnSpPr>
          <p:spPr bwMode="auto">
            <a:xfrm rot="16200000" flipH="1">
              <a:off x="7376309" y="4898103"/>
              <a:ext cx="1392057" cy="309544"/>
            </a:xfrm>
            <a:prstGeom prst="bentConnector3">
              <a:avLst>
                <a:gd name="adj1" fmla="val 22953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肘形连接符 28"/>
            <p:cNvCxnSpPr/>
            <p:nvPr/>
          </p:nvCxnSpPr>
          <p:spPr bwMode="auto">
            <a:xfrm rot="16200000" flipV="1">
              <a:off x="7611285" y="4885514"/>
              <a:ext cx="1380514" cy="323178"/>
            </a:xfrm>
            <a:prstGeom prst="bentConnector3">
              <a:avLst>
                <a:gd name="adj1" fmla="val 86365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文本框 29"/>
            <p:cNvSpPr txBox="1"/>
            <p:nvPr/>
          </p:nvSpPr>
          <p:spPr>
            <a:xfrm>
              <a:off x="6484003" y="3341604"/>
              <a:ext cx="10887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>
                  <a:solidFill>
                    <a:srgbClr val="00B050"/>
                  </a:solidFill>
                </a:rPr>
                <a:t>1.</a:t>
              </a:r>
              <a:r>
                <a:rPr kumimoji="1" lang="zh-CN" altLang="en-US" sz="900" dirty="0">
                  <a:solidFill>
                    <a:srgbClr val="00B050"/>
                  </a:solidFill>
                </a:rPr>
                <a:t>注册并申请资源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145184" y="4374324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00B050"/>
                  </a:solidFill>
                </a:rPr>
                <a:t>2.</a:t>
              </a:r>
              <a:r>
                <a:rPr kumimoji="1" lang="zh-CN" altLang="en-US" sz="900" dirty="0">
                  <a:solidFill>
                    <a:srgbClr val="00B050"/>
                  </a:solidFill>
                </a:rPr>
                <a:t>分配</a:t>
              </a:r>
              <a:r>
                <a:rPr kumimoji="1" lang="en-US" altLang="zh-CN" sz="900" dirty="0">
                  <a:solidFill>
                    <a:srgbClr val="00B050"/>
                  </a:solidFill>
                </a:rPr>
                <a:t>Worker</a:t>
              </a:r>
              <a:endParaRPr kumimoji="1" lang="zh-CN" altLang="en-US" sz="900" dirty="0">
                <a:solidFill>
                  <a:srgbClr val="00B050"/>
                </a:solidFill>
              </a:endParaRPr>
            </a:p>
            <a:p>
              <a:r>
                <a:rPr kumimoji="1" lang="zh-CN" altLang="en-US" sz="900" dirty="0">
                  <a:solidFill>
                    <a:srgbClr val="00B050"/>
                  </a:solidFill>
                </a:rPr>
                <a:t>创建执行器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417146" y="469241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00B050"/>
                  </a:solidFill>
                </a:rPr>
                <a:t>3.</a:t>
              </a:r>
              <a:r>
                <a:rPr kumimoji="1" lang="zh-CN" altLang="en-US" sz="900" dirty="0">
                  <a:solidFill>
                    <a:srgbClr val="00B050"/>
                  </a:solidFill>
                </a:rPr>
                <a:t>执行器</a:t>
              </a:r>
            </a:p>
            <a:p>
              <a:r>
                <a:rPr kumimoji="1" lang="zh-CN" altLang="en-US" sz="900" dirty="0">
                  <a:solidFill>
                    <a:srgbClr val="00B050"/>
                  </a:solidFill>
                </a:rPr>
                <a:t>发送心跳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62312" y="4862774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00B050"/>
                  </a:solidFill>
                </a:rPr>
                <a:t>3.</a:t>
              </a:r>
              <a:r>
                <a:rPr kumimoji="1" lang="zh-CN" altLang="en-US" sz="900" dirty="0">
                  <a:solidFill>
                    <a:srgbClr val="00B050"/>
                  </a:solidFill>
                </a:rPr>
                <a:t>执行器注册并发送心跳</a:t>
              </a:r>
            </a:p>
            <a:p>
              <a:r>
                <a:rPr kumimoji="1" lang="zh-CN" altLang="en-US" sz="900" dirty="0">
                  <a:solidFill>
                    <a:srgbClr val="00B050"/>
                  </a:solidFill>
                </a:rPr>
                <a:t>申请任务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332258" y="6135625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00B050"/>
                  </a:solidFill>
                </a:rPr>
                <a:t>4.</a:t>
              </a:r>
              <a:r>
                <a:rPr kumimoji="1" lang="zh-CN" altLang="en-US" sz="900" dirty="0">
                  <a:solidFill>
                    <a:srgbClr val="00B050"/>
                  </a:solidFill>
                </a:rPr>
                <a:t>分配任务</a:t>
              </a:r>
            </a:p>
            <a:p>
              <a:r>
                <a:rPr kumimoji="1" lang="zh-CN" altLang="en-US" sz="900" dirty="0">
                  <a:solidFill>
                    <a:srgbClr val="00B050"/>
                  </a:solidFill>
                </a:rPr>
                <a:t>并发送代码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80966" y="3948640"/>
              <a:ext cx="9733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00B050"/>
                  </a:solidFill>
                </a:rPr>
                <a:t>5.</a:t>
              </a:r>
              <a:r>
                <a:rPr kumimoji="1" lang="zh-CN" altLang="en-US" sz="900" dirty="0">
                  <a:solidFill>
                    <a:srgbClr val="00B050"/>
                  </a:solidFill>
                </a:rPr>
                <a:t>任务结束注销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037048" y="2593006"/>
            <a:ext cx="1351180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SchedulerBackend</a:t>
            </a:r>
            <a:endParaRPr lang="en-US" altLang="zh-CN" sz="1200" dirty="0"/>
          </a:p>
        </p:txBody>
      </p:sp>
      <p:sp>
        <p:nvSpPr>
          <p:cNvPr id="55" name="文本框 54"/>
          <p:cNvSpPr txBox="1"/>
          <p:nvPr/>
        </p:nvSpPr>
        <p:spPr>
          <a:xfrm>
            <a:off x="5205645" y="3902252"/>
            <a:ext cx="107189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 err="1"/>
              <a:t>DAGScheduler</a:t>
            </a:r>
            <a:endParaRPr lang="en-US" altLang="zh-CN" dirty="0"/>
          </a:p>
        </p:txBody>
      </p:sp>
      <p:sp>
        <p:nvSpPr>
          <p:cNvPr id="54" name="文本框 53"/>
          <p:cNvSpPr txBox="1"/>
          <p:nvPr/>
        </p:nvSpPr>
        <p:spPr>
          <a:xfrm>
            <a:off x="5303312" y="2923356"/>
            <a:ext cx="818652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 err="1"/>
              <a:t>AppClient</a:t>
            </a:r>
            <a:endParaRPr lang="en-US" altLang="zh-CN" dirty="0"/>
          </a:p>
        </p:txBody>
      </p:sp>
      <p:sp>
        <p:nvSpPr>
          <p:cNvPr id="56" name="文本框 55"/>
          <p:cNvSpPr txBox="1"/>
          <p:nvPr/>
        </p:nvSpPr>
        <p:spPr>
          <a:xfrm>
            <a:off x="5192569" y="3247629"/>
            <a:ext cx="1098052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 err="1"/>
              <a:t>ClientEndpoint</a:t>
            </a:r>
            <a:endParaRPr lang="en-US" altLang="zh-CN" dirty="0"/>
          </a:p>
        </p:txBody>
      </p:sp>
      <p:sp>
        <p:nvSpPr>
          <p:cNvPr id="57" name="文本框 56"/>
          <p:cNvSpPr txBox="1"/>
          <p:nvPr/>
        </p:nvSpPr>
        <p:spPr>
          <a:xfrm>
            <a:off x="6594292" y="3088194"/>
            <a:ext cx="999304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 err="1"/>
              <a:t>RpcEndpoint</a:t>
            </a:r>
            <a:endParaRPr lang="en-US" altLang="zh-CN" dirty="0"/>
          </a:p>
        </p:txBody>
      </p:sp>
      <p:sp>
        <p:nvSpPr>
          <p:cNvPr id="58" name="文本框 57"/>
          <p:cNvSpPr txBox="1"/>
          <p:nvPr/>
        </p:nvSpPr>
        <p:spPr>
          <a:xfrm>
            <a:off x="8065924" y="2666846"/>
            <a:ext cx="624956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/>
              <a:t>Master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8034174" y="2970630"/>
            <a:ext cx="688456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/>
              <a:t>Worker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7964324" y="3599767"/>
            <a:ext cx="828156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/>
              <a:t>Executor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178269" y="3582745"/>
            <a:ext cx="112665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 err="1"/>
              <a:t>DriverEndpoint</a:t>
            </a:r>
            <a:endParaRPr lang="en-US" altLang="zh-CN" dirty="0"/>
          </a:p>
        </p:txBody>
      </p:sp>
      <p:sp>
        <p:nvSpPr>
          <p:cNvPr id="62" name="文本框 61"/>
          <p:cNvSpPr txBox="1"/>
          <p:nvPr/>
        </p:nvSpPr>
        <p:spPr>
          <a:xfrm>
            <a:off x="7763976" y="3282062"/>
            <a:ext cx="12548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ExecutorBackend</a:t>
            </a:r>
            <a:endParaRPr lang="en-US" altLang="zh-CN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40" y="4189526"/>
            <a:ext cx="4525974" cy="230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4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当今大数据领域最活跃、最热门的大数据计算处理框架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——</a:t>
            </a:r>
            <a:r>
              <a:rPr lang="zh-CN" altLang="en-US" dirty="0"/>
              <a:t>诞生于美国加州大学伯克利分校</a:t>
            </a:r>
            <a:r>
              <a:rPr lang="en-US" altLang="zh-CN" dirty="0"/>
              <a:t>AMP</a:t>
            </a:r>
            <a:r>
              <a:rPr lang="zh-CN" altLang="en-US" dirty="0"/>
              <a:t>实验室</a:t>
            </a:r>
            <a:endParaRPr lang="en-US" altLang="zh-CN" dirty="0"/>
          </a:p>
          <a:p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——Spark</a:t>
            </a:r>
            <a:r>
              <a:rPr lang="zh-CN" altLang="en-US" dirty="0"/>
              <a:t>成为</a:t>
            </a:r>
            <a:r>
              <a:rPr lang="en-US" altLang="zh-CN" dirty="0"/>
              <a:t>Apache</a:t>
            </a:r>
            <a:r>
              <a:rPr lang="zh-CN" altLang="en-US" dirty="0"/>
              <a:t>基金项目</a:t>
            </a:r>
            <a:endParaRPr lang="en-US" altLang="zh-CN" dirty="0"/>
          </a:p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——</a:t>
            </a:r>
            <a:r>
              <a:rPr lang="zh-CN" altLang="en-US" dirty="0"/>
              <a:t>成为</a:t>
            </a:r>
            <a:r>
              <a:rPr lang="en-US" altLang="zh-CN" dirty="0"/>
              <a:t>Apache</a:t>
            </a:r>
            <a:r>
              <a:rPr lang="zh-CN" altLang="en-US" dirty="0"/>
              <a:t>基金顶级项目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一体化、多元化的大数据处理体系</a:t>
            </a:r>
            <a:endParaRPr lang="en-US" altLang="zh-CN" dirty="0"/>
          </a:p>
          <a:p>
            <a:pPr lvl="1"/>
            <a:r>
              <a:rPr lang="en-US" altLang="zh-CN" dirty="0"/>
              <a:t>Spark SQL</a:t>
            </a:r>
          </a:p>
          <a:p>
            <a:pPr lvl="1"/>
            <a:r>
              <a:rPr lang="en-US" altLang="zh-CN" dirty="0"/>
              <a:t>Spark Streaming</a:t>
            </a:r>
          </a:p>
          <a:p>
            <a:pPr lvl="1"/>
            <a:r>
              <a:rPr lang="en-US" altLang="zh-CN" dirty="0"/>
              <a:t>Spark </a:t>
            </a:r>
            <a:r>
              <a:rPr lang="en-US" altLang="zh-CN" dirty="0" err="1"/>
              <a:t>Mllib</a:t>
            </a:r>
            <a:endParaRPr lang="en-US" altLang="zh-CN" dirty="0"/>
          </a:p>
          <a:p>
            <a:pPr lvl="1"/>
            <a:r>
              <a:rPr lang="en-US" altLang="zh-CN" dirty="0"/>
              <a:t>Spark </a:t>
            </a:r>
            <a:r>
              <a:rPr lang="en-US" altLang="zh-CN" dirty="0" err="1"/>
              <a:t>GraphX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305300" y="3604227"/>
            <a:ext cx="1901161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Batch Processing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Stream Processing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Adhoc</a:t>
            </a:r>
            <a:r>
              <a:rPr lang="en-US" altLang="zh-CN" dirty="0">
                <a:solidFill>
                  <a:schemeClr val="bg1"/>
                </a:solidFill>
              </a:rPr>
              <a:t> Query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69942" y="2165350"/>
            <a:ext cx="2920992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解决批处理问题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Hadoop(2006)</a:t>
            </a:r>
            <a:r>
              <a:rPr lang="zh-CN" altLang="en-US" dirty="0">
                <a:solidFill>
                  <a:srgbClr val="FF0000"/>
                </a:solidFill>
              </a:rPr>
              <a:t>上的应用程序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DAG</a:t>
            </a:r>
            <a:r>
              <a:rPr lang="zh-CN" altLang="en-US" dirty="0">
                <a:solidFill>
                  <a:srgbClr val="FF0000"/>
                </a:solidFill>
              </a:rPr>
              <a:t>描述的任务流处理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98" y="3193303"/>
            <a:ext cx="1159680" cy="11728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99" y="4717984"/>
            <a:ext cx="4082362" cy="19539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08181" y="1607411"/>
            <a:ext cx="3891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5"/>
              </a:rPr>
              <a:t>https://amplab.cs.berkeley.edu/about/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0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——Scheduler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456" y="936416"/>
            <a:ext cx="8301514" cy="5661234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初始化</a:t>
            </a:r>
            <a:r>
              <a:rPr lang="en-US" altLang="zh-CN" sz="1600" dirty="0" err="1"/>
              <a:t>SparkContext</a:t>
            </a:r>
            <a:endParaRPr lang="en-US" altLang="zh-CN" sz="1600" dirty="0"/>
          </a:p>
          <a:p>
            <a:pPr lvl="1"/>
            <a:r>
              <a:rPr lang="zh-CN" altLang="en-US" sz="1400" dirty="0"/>
              <a:t>初始化了</a:t>
            </a:r>
            <a:r>
              <a:rPr lang="en-US" altLang="zh-CN" sz="1400" dirty="0" err="1"/>
              <a:t>TaskScheduler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SchedulerBackend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DAGScheduler</a:t>
            </a:r>
            <a:endParaRPr lang="en-US" altLang="zh-CN" sz="1400" dirty="0"/>
          </a:p>
          <a:p>
            <a:r>
              <a:rPr lang="en-US" altLang="zh-CN" sz="1600" dirty="0"/>
              <a:t>RDD Transformation</a:t>
            </a:r>
            <a:r>
              <a:rPr lang="zh-CN" altLang="en-US" sz="1600" dirty="0"/>
              <a:t>操作</a:t>
            </a:r>
            <a:endParaRPr lang="en-US" altLang="zh-CN" sz="1600" dirty="0"/>
          </a:p>
          <a:p>
            <a:pPr lvl="1"/>
            <a:r>
              <a:rPr lang="zh-CN" altLang="en-US" sz="1400" dirty="0"/>
              <a:t>只记录</a:t>
            </a:r>
            <a:r>
              <a:rPr lang="en-US" altLang="zh-CN" sz="1400" dirty="0"/>
              <a:t>RDD</a:t>
            </a:r>
            <a:r>
              <a:rPr lang="zh-CN" altLang="en-US" sz="1400" dirty="0"/>
              <a:t>之间依赖关系，和操作类型，不具体调用</a:t>
            </a:r>
            <a:r>
              <a:rPr lang="en-US" altLang="zh-CN" sz="1400" dirty="0"/>
              <a:t>compute</a:t>
            </a:r>
            <a:r>
              <a:rPr lang="zh-CN" altLang="en-US" sz="1400" dirty="0"/>
              <a:t>方法</a:t>
            </a:r>
            <a:endParaRPr lang="en-US" altLang="zh-CN" sz="1400" dirty="0"/>
          </a:p>
          <a:p>
            <a:r>
              <a:rPr lang="zh-CN" altLang="en-US" sz="1600" dirty="0"/>
              <a:t>触发点：</a:t>
            </a:r>
            <a:r>
              <a:rPr lang="en-US" altLang="zh-CN" sz="1600" dirty="0"/>
              <a:t>Action</a:t>
            </a:r>
            <a:r>
              <a:rPr lang="zh-CN" altLang="en-US" sz="1600" dirty="0"/>
              <a:t>操作</a:t>
            </a:r>
            <a:endParaRPr lang="en-US" altLang="zh-CN" sz="1600" dirty="0"/>
          </a:p>
          <a:p>
            <a:pPr lvl="1"/>
            <a:r>
              <a:rPr lang="zh-CN" altLang="en-US" sz="1400" dirty="0"/>
              <a:t>调用</a:t>
            </a:r>
            <a:r>
              <a:rPr lang="en-US" altLang="zh-CN" sz="1400" dirty="0" err="1"/>
              <a:t>runJob</a:t>
            </a:r>
            <a:r>
              <a:rPr lang="zh-CN" altLang="en-US" sz="1400" dirty="0"/>
              <a:t>，触发</a:t>
            </a:r>
            <a:r>
              <a:rPr lang="en-US" altLang="zh-CN" sz="1400" dirty="0" err="1"/>
              <a:t>DAGScheduler</a:t>
            </a:r>
            <a:r>
              <a:rPr lang="zh-CN" altLang="en-US" sz="1400" dirty="0"/>
              <a:t>调用</a:t>
            </a:r>
            <a:r>
              <a:rPr lang="en-US" altLang="zh-CN" sz="1400" dirty="0" err="1"/>
              <a:t>submitJob</a:t>
            </a:r>
            <a:endParaRPr lang="en-US" altLang="zh-CN" sz="1400" dirty="0"/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88517" y="2027817"/>
            <a:ext cx="1942968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RDD.Transformation</a:t>
            </a:r>
            <a:r>
              <a:rPr lang="en-US" altLang="zh-CN" dirty="0">
                <a:solidFill>
                  <a:schemeClr val="bg1"/>
                </a:solidFill>
              </a:rPr>
              <a:t>==Lazy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79663" y="2392202"/>
            <a:ext cx="2600481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RDD.action</a:t>
            </a:r>
            <a:r>
              <a:rPr lang="zh-CN" altLang="en-US" dirty="0">
                <a:solidFill>
                  <a:schemeClr val="bg1"/>
                </a:solidFill>
              </a:rPr>
              <a:t>触发</a:t>
            </a:r>
            <a:r>
              <a:rPr lang="en-US" altLang="zh-CN" dirty="0" err="1">
                <a:solidFill>
                  <a:schemeClr val="bg1"/>
                </a:solidFill>
              </a:rPr>
              <a:t>SparkContext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err="1">
                <a:solidFill>
                  <a:schemeClr val="bg1"/>
                </a:solidFill>
              </a:rPr>
              <a:t>runJob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733" y="2661424"/>
            <a:ext cx="4119563" cy="209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01" y="3140606"/>
            <a:ext cx="4839954" cy="35180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38803" y="4393245"/>
            <a:ext cx="3588848" cy="116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866" y="3032451"/>
            <a:ext cx="4582134" cy="227099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76732" y="4789906"/>
            <a:ext cx="4119563" cy="139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892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——Scheduler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456" y="936416"/>
            <a:ext cx="8301514" cy="5661234"/>
          </a:xfrm>
        </p:spPr>
        <p:txBody>
          <a:bodyPr>
            <a:normAutofit/>
          </a:bodyPr>
          <a:lstStyle/>
          <a:p>
            <a:r>
              <a:rPr lang="en-US" altLang="zh-CN" sz="1600" dirty="0" err="1"/>
              <a:t>DAGScheduler</a:t>
            </a:r>
            <a:r>
              <a:rPr lang="zh-CN" altLang="en-US" sz="1600" dirty="0"/>
              <a:t>提交</a:t>
            </a:r>
            <a:r>
              <a:rPr lang="en-US" altLang="zh-CN" sz="1600" dirty="0"/>
              <a:t>Job</a:t>
            </a:r>
            <a:r>
              <a:rPr lang="zh-CN" altLang="en-US" sz="1600" dirty="0"/>
              <a:t>过程</a:t>
            </a:r>
            <a:endParaRPr lang="en-US" altLang="zh-CN" sz="1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" y="1227363"/>
            <a:ext cx="4472489" cy="5079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10" y="1231523"/>
            <a:ext cx="5030791" cy="23733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10" y="3659908"/>
            <a:ext cx="4204481" cy="13641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105" y="893927"/>
            <a:ext cx="4280605" cy="25236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378" y="2743192"/>
            <a:ext cx="4280222" cy="13235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9074" y="4927497"/>
            <a:ext cx="4302728" cy="18578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8544" y="4341968"/>
            <a:ext cx="3706515" cy="243875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76827" y="1205939"/>
            <a:ext cx="1218254" cy="192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88874" y="5472860"/>
            <a:ext cx="2390200" cy="679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116416" y="2731839"/>
            <a:ext cx="2089824" cy="19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07152" y="879244"/>
            <a:ext cx="1568528" cy="19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95986" y="2318977"/>
            <a:ext cx="2648093" cy="19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03987" y="3629989"/>
            <a:ext cx="2368694" cy="19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843191" y="6410876"/>
            <a:ext cx="1675209" cy="19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217736" y="4905891"/>
            <a:ext cx="1675209" cy="173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314673" y="6090822"/>
            <a:ext cx="2023019" cy="173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133101" y="4728176"/>
            <a:ext cx="1204685" cy="1993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17716340">
            <a:off x="218140" y="3392308"/>
            <a:ext cx="4647330" cy="76675"/>
          </a:xfrm>
          <a:prstGeom prst="rightArrow">
            <a:avLst>
              <a:gd name="adj1" fmla="val 23289"/>
              <a:gd name="adj2" fmla="val 175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 rot="18317220">
            <a:off x="3251547" y="1851115"/>
            <a:ext cx="2028951" cy="78739"/>
          </a:xfrm>
          <a:prstGeom prst="rightArrow">
            <a:avLst>
              <a:gd name="adj1" fmla="val 23289"/>
              <a:gd name="adj2" fmla="val 175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1834284">
            <a:off x="5031921" y="2882179"/>
            <a:ext cx="1490080" cy="52128"/>
          </a:xfrm>
          <a:prstGeom prst="rightArrow">
            <a:avLst>
              <a:gd name="adj1" fmla="val 23289"/>
              <a:gd name="adj2" fmla="val 175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 rot="6176302">
            <a:off x="6371232" y="4078122"/>
            <a:ext cx="517576" cy="45719"/>
          </a:xfrm>
          <a:prstGeom prst="rightArrow">
            <a:avLst>
              <a:gd name="adj1" fmla="val 23289"/>
              <a:gd name="adj2" fmla="val 175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 rot="13841013" flipV="1">
            <a:off x="4514213" y="5682320"/>
            <a:ext cx="1710348" cy="86632"/>
          </a:xfrm>
          <a:prstGeom prst="rightArrow">
            <a:avLst>
              <a:gd name="adj1" fmla="val 23289"/>
              <a:gd name="adj2" fmla="val 175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17219566">
            <a:off x="3925053" y="4688927"/>
            <a:ext cx="2825276" cy="78499"/>
          </a:xfrm>
          <a:prstGeom prst="rightArrow">
            <a:avLst>
              <a:gd name="adj1" fmla="val 23289"/>
              <a:gd name="adj2" fmla="val 175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218932" y="5312705"/>
            <a:ext cx="2176028" cy="15733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585378" y="1689663"/>
            <a:ext cx="4140472" cy="12803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6" y="860554"/>
            <a:ext cx="4230567" cy="29155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3953" y="2459117"/>
            <a:ext cx="2231194" cy="7551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44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1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——Scheduler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456" y="936416"/>
            <a:ext cx="8301514" cy="5661234"/>
          </a:xfrm>
        </p:spPr>
        <p:txBody>
          <a:bodyPr>
            <a:normAutofit/>
          </a:bodyPr>
          <a:lstStyle/>
          <a:p>
            <a:r>
              <a:rPr lang="en-US" altLang="zh-CN" sz="1600" dirty="0" err="1"/>
              <a:t>DAGScheduler</a:t>
            </a:r>
            <a:r>
              <a:rPr lang="zh-CN" altLang="en-US" sz="1600" dirty="0"/>
              <a:t>构建</a:t>
            </a:r>
            <a:r>
              <a:rPr lang="en-US" altLang="zh-CN" sz="1600" dirty="0"/>
              <a:t>Stage</a:t>
            </a:r>
          </a:p>
          <a:p>
            <a:pPr lvl="1"/>
            <a:r>
              <a:rPr lang="zh-CN" altLang="en-US" sz="1400" dirty="0"/>
              <a:t>在</a:t>
            </a:r>
            <a:r>
              <a:rPr lang="en-US" altLang="zh-CN" sz="1400" dirty="0" err="1"/>
              <a:t>createStage</a:t>
            </a:r>
            <a:r>
              <a:rPr lang="zh-CN" altLang="en-US" sz="1400" dirty="0"/>
              <a:t>时从最后一个</a:t>
            </a:r>
            <a:r>
              <a:rPr lang="en-US" altLang="zh-CN" sz="1400" dirty="0"/>
              <a:t>Stage</a:t>
            </a:r>
            <a:r>
              <a:rPr lang="zh-CN" altLang="en-US" sz="1400" dirty="0"/>
              <a:t>开始递归构建</a:t>
            </a:r>
            <a:r>
              <a:rPr lang="en-US" altLang="zh-CN" sz="1400" dirty="0"/>
              <a:t>Stage</a:t>
            </a:r>
            <a:r>
              <a:rPr lang="zh-CN" altLang="en-US" sz="1400" dirty="0"/>
              <a:t>，并根据</a:t>
            </a:r>
            <a:r>
              <a:rPr lang="en-US" altLang="zh-CN" sz="1400" dirty="0"/>
              <a:t>dependency</a:t>
            </a:r>
            <a:r>
              <a:rPr lang="zh-CN" altLang="en-US" sz="1400" dirty="0"/>
              <a:t>类型划分</a:t>
            </a:r>
            <a:r>
              <a:rPr lang="en-US" altLang="zh-CN" sz="1400" dirty="0"/>
              <a:t>Stage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54980" y="1699260"/>
            <a:ext cx="189738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CreateResultStage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87340" y="2131199"/>
            <a:ext cx="223266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获取当前</a:t>
            </a:r>
            <a:r>
              <a:rPr lang="en-US" altLang="zh-CN" dirty="0"/>
              <a:t>Stage</a:t>
            </a:r>
            <a:r>
              <a:rPr lang="zh-CN" altLang="en-US" dirty="0"/>
              <a:t>边界</a:t>
            </a:r>
          </a:p>
        </p:txBody>
      </p:sp>
      <p:sp>
        <p:nvSpPr>
          <p:cNvPr id="16" name="矩形 15"/>
          <p:cNvSpPr/>
          <p:nvPr/>
        </p:nvSpPr>
        <p:spPr>
          <a:xfrm>
            <a:off x="485020" y="2563138"/>
            <a:ext cx="30278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根据每一个边界构造父</a:t>
            </a:r>
            <a:r>
              <a:rPr lang="en-US" altLang="zh-CN" dirty="0"/>
              <a:t>Stage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903670" y="2977436"/>
            <a:ext cx="223266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获取当前</a:t>
            </a:r>
            <a:r>
              <a:rPr lang="en-US" altLang="zh-CN" dirty="0"/>
              <a:t>Stage</a:t>
            </a:r>
            <a:r>
              <a:rPr lang="zh-CN" altLang="en-US" dirty="0"/>
              <a:t>边界</a:t>
            </a:r>
          </a:p>
        </p:txBody>
      </p:sp>
      <p:sp>
        <p:nvSpPr>
          <p:cNvPr id="21" name="矩形 20"/>
          <p:cNvSpPr/>
          <p:nvPr/>
        </p:nvSpPr>
        <p:spPr>
          <a:xfrm>
            <a:off x="2511940" y="3424064"/>
            <a:ext cx="30278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根据每一个边界构造父</a:t>
            </a:r>
            <a:r>
              <a:rPr lang="en-US" altLang="zh-CN" dirty="0"/>
              <a:t>Stage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854390" y="3870692"/>
            <a:ext cx="223266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获取当前</a:t>
            </a:r>
            <a:r>
              <a:rPr lang="en-US" altLang="zh-CN" dirty="0"/>
              <a:t>Stage</a:t>
            </a:r>
            <a:r>
              <a:rPr lang="zh-CN" altLang="en-US" dirty="0"/>
              <a:t>边界</a:t>
            </a:r>
          </a:p>
        </p:txBody>
      </p:sp>
      <p:sp>
        <p:nvSpPr>
          <p:cNvPr id="23" name="矩形 22"/>
          <p:cNvSpPr/>
          <p:nvPr/>
        </p:nvSpPr>
        <p:spPr>
          <a:xfrm>
            <a:off x="4314752" y="4317320"/>
            <a:ext cx="30278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根据每一个边界构造父</a:t>
            </a:r>
            <a:r>
              <a:rPr lang="en-US" altLang="zh-CN" dirty="0"/>
              <a:t>Stage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486400" y="4763948"/>
            <a:ext cx="31623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新建</a:t>
            </a:r>
            <a:r>
              <a:rPr lang="en-US" altLang="zh-CN" dirty="0"/>
              <a:t>Stage</a:t>
            </a:r>
            <a:r>
              <a:rPr lang="zh-CN" altLang="en-US" dirty="0"/>
              <a:t>并作为父</a:t>
            </a:r>
            <a:r>
              <a:rPr lang="en-US" altLang="zh-CN" dirty="0"/>
              <a:t>Stage</a:t>
            </a:r>
            <a:r>
              <a:rPr lang="zh-CN" altLang="en-US" dirty="0"/>
              <a:t>返回</a:t>
            </a:r>
          </a:p>
        </p:txBody>
      </p:sp>
      <p:sp>
        <p:nvSpPr>
          <p:cNvPr id="26" name="矩形 25"/>
          <p:cNvSpPr/>
          <p:nvPr/>
        </p:nvSpPr>
        <p:spPr>
          <a:xfrm>
            <a:off x="4314752" y="5210576"/>
            <a:ext cx="31623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新建</a:t>
            </a:r>
            <a:r>
              <a:rPr lang="en-US" altLang="zh-CN" dirty="0"/>
              <a:t>Stage</a:t>
            </a:r>
            <a:r>
              <a:rPr lang="zh-CN" altLang="en-US" dirty="0"/>
              <a:t>并作为父</a:t>
            </a:r>
            <a:r>
              <a:rPr lang="en-US" altLang="zh-CN" dirty="0"/>
              <a:t>Stage</a:t>
            </a:r>
            <a:r>
              <a:rPr lang="zh-CN" altLang="en-US" dirty="0"/>
              <a:t>返回</a:t>
            </a:r>
          </a:p>
        </p:txBody>
      </p:sp>
      <p:sp>
        <p:nvSpPr>
          <p:cNvPr id="27" name="矩形 26"/>
          <p:cNvSpPr/>
          <p:nvPr/>
        </p:nvSpPr>
        <p:spPr>
          <a:xfrm>
            <a:off x="2555180" y="5657204"/>
            <a:ext cx="31623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新建</a:t>
            </a:r>
            <a:r>
              <a:rPr lang="en-US" altLang="zh-CN" dirty="0"/>
              <a:t>Stage</a:t>
            </a:r>
            <a:r>
              <a:rPr lang="zh-CN" altLang="en-US" dirty="0"/>
              <a:t>并作为父</a:t>
            </a:r>
            <a:r>
              <a:rPr lang="en-US" altLang="zh-CN" dirty="0"/>
              <a:t>Stage</a:t>
            </a:r>
            <a:r>
              <a:rPr lang="zh-CN" altLang="en-US" dirty="0"/>
              <a:t>返回</a:t>
            </a:r>
          </a:p>
        </p:txBody>
      </p:sp>
      <p:sp>
        <p:nvSpPr>
          <p:cNvPr id="28" name="矩形 27"/>
          <p:cNvSpPr/>
          <p:nvPr/>
        </p:nvSpPr>
        <p:spPr>
          <a:xfrm>
            <a:off x="987940" y="6127820"/>
            <a:ext cx="183146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新建</a:t>
            </a:r>
            <a:r>
              <a:rPr lang="en-US" altLang="zh-CN" dirty="0" err="1"/>
              <a:t>ResultStage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50609" y="5700454"/>
            <a:ext cx="1783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ShuffleMapStage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73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——Scheduler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456" y="936416"/>
            <a:ext cx="8301514" cy="5661234"/>
          </a:xfrm>
        </p:spPr>
        <p:txBody>
          <a:bodyPr>
            <a:normAutofit/>
          </a:bodyPr>
          <a:lstStyle/>
          <a:p>
            <a:r>
              <a:rPr lang="en-US" altLang="zh-CN" sz="1600" dirty="0" err="1"/>
              <a:t>DAGScheduler</a:t>
            </a:r>
            <a:r>
              <a:rPr lang="zh-CN" altLang="en-US" sz="1600" dirty="0"/>
              <a:t>构建</a:t>
            </a:r>
            <a:r>
              <a:rPr lang="en-US" altLang="zh-CN" sz="1600" dirty="0"/>
              <a:t>Stage</a:t>
            </a:r>
          </a:p>
          <a:p>
            <a:pPr lvl="1"/>
            <a:r>
              <a:rPr lang="zh-CN" altLang="en-US" sz="1400" dirty="0"/>
              <a:t>在提交</a:t>
            </a:r>
            <a:r>
              <a:rPr lang="en-US" altLang="zh-CN" sz="1400" dirty="0"/>
              <a:t>Stage</a:t>
            </a:r>
            <a:r>
              <a:rPr lang="zh-CN" altLang="en-US" sz="1400" dirty="0"/>
              <a:t>时从最后一个</a:t>
            </a:r>
            <a:r>
              <a:rPr lang="en-US" altLang="zh-CN" sz="1400" dirty="0"/>
              <a:t>stage</a:t>
            </a:r>
            <a:r>
              <a:rPr lang="zh-CN" altLang="en-US" sz="1400" dirty="0"/>
              <a:t>开始回溯直到没有前序</a:t>
            </a:r>
            <a:r>
              <a:rPr lang="en-US" altLang="zh-CN" sz="1400" dirty="0"/>
              <a:t>stage</a:t>
            </a:r>
            <a:r>
              <a:rPr lang="zh-CN" altLang="en-US" sz="1400" dirty="0"/>
              <a:t>的第一个</a:t>
            </a:r>
            <a:r>
              <a:rPr lang="en-US" altLang="zh-CN" sz="1400" dirty="0"/>
              <a:t>Stage</a:t>
            </a:r>
            <a:r>
              <a:rPr lang="zh-CN" altLang="en-US" sz="1400" dirty="0"/>
              <a:t>，执行</a:t>
            </a:r>
            <a:r>
              <a:rPr lang="en-US" altLang="zh-CN" sz="1400" dirty="0" err="1"/>
              <a:t>submitMissingTask</a:t>
            </a:r>
            <a:endParaRPr lang="en-US" altLang="zh-CN" sz="1400" dirty="0"/>
          </a:p>
          <a:p>
            <a:pPr lvl="1"/>
            <a:r>
              <a:rPr lang="zh-CN" altLang="en-US" sz="1400" dirty="0"/>
              <a:t>构建好</a:t>
            </a:r>
            <a:r>
              <a:rPr lang="en-US" altLang="zh-CN" sz="1400" dirty="0" err="1"/>
              <a:t>TaskSet</a:t>
            </a:r>
            <a:r>
              <a:rPr lang="zh-CN" altLang="en-US" sz="1400" dirty="0"/>
              <a:t>，计算每一个</a:t>
            </a:r>
            <a:r>
              <a:rPr lang="en-US" altLang="zh-CN" sz="1400" dirty="0"/>
              <a:t>Task</a:t>
            </a:r>
            <a:r>
              <a:rPr lang="zh-CN" altLang="en-US" sz="1400" dirty="0"/>
              <a:t>最佳位置，将</a:t>
            </a:r>
            <a:r>
              <a:rPr lang="en-US" altLang="zh-CN" sz="1400" dirty="0" err="1"/>
              <a:t>TaskSet</a:t>
            </a:r>
            <a:r>
              <a:rPr lang="zh-CN" altLang="en-US" sz="1400" dirty="0"/>
              <a:t>提交给</a:t>
            </a:r>
            <a:r>
              <a:rPr lang="en-US" altLang="zh-CN" sz="1400" dirty="0" err="1"/>
              <a:t>TaskScheduler</a:t>
            </a:r>
            <a:endParaRPr lang="en-US" altLang="zh-CN" sz="1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8" y="2227148"/>
            <a:ext cx="5844540" cy="3873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71" y="2281755"/>
            <a:ext cx="5250337" cy="37784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689" y="5636566"/>
            <a:ext cx="5861649" cy="11951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704046" y="3574528"/>
            <a:ext cx="3777013" cy="456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91034" y="5017837"/>
            <a:ext cx="3777013" cy="456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190933" y="6100678"/>
            <a:ext cx="4413827" cy="496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99160" y="3703630"/>
            <a:ext cx="2902911" cy="1546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824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——Scheduler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456" y="936416"/>
            <a:ext cx="8301514" cy="5661234"/>
          </a:xfrm>
        </p:spPr>
        <p:txBody>
          <a:bodyPr>
            <a:normAutofit/>
          </a:bodyPr>
          <a:lstStyle/>
          <a:p>
            <a:r>
              <a:rPr lang="en-US" altLang="zh-CN" sz="1600" dirty="0" err="1"/>
              <a:t>TaskScheduler</a:t>
            </a:r>
            <a:r>
              <a:rPr lang="zh-CN" altLang="en-US" sz="1600" dirty="0"/>
              <a:t>针对每一个</a:t>
            </a:r>
            <a:r>
              <a:rPr lang="en-US" altLang="zh-CN" sz="1600" dirty="0" err="1"/>
              <a:t>TaskSet</a:t>
            </a:r>
            <a:r>
              <a:rPr lang="zh-CN" altLang="en-US" sz="1600" dirty="0"/>
              <a:t>细粒度调度和执行</a:t>
            </a:r>
            <a:endParaRPr lang="en-US" altLang="zh-CN" sz="1600" dirty="0"/>
          </a:p>
          <a:p>
            <a:pPr lvl="1"/>
            <a:r>
              <a:rPr lang="zh-CN" altLang="en-US" sz="1400" dirty="0"/>
              <a:t>根据</a:t>
            </a:r>
            <a:r>
              <a:rPr lang="en-US" altLang="zh-CN" sz="1400" dirty="0"/>
              <a:t>Task</a:t>
            </a:r>
            <a:r>
              <a:rPr lang="zh-CN" altLang="en-US" sz="1400" dirty="0"/>
              <a:t>位置和执行器信息分配</a:t>
            </a:r>
            <a:r>
              <a:rPr lang="en-US" altLang="zh-CN" sz="1400" dirty="0"/>
              <a:t>Task</a:t>
            </a:r>
            <a:r>
              <a:rPr lang="zh-CN" altLang="en-US" sz="1400" dirty="0"/>
              <a:t>到</a:t>
            </a:r>
            <a:r>
              <a:rPr lang="en-US" altLang="zh-CN" sz="1400" dirty="0"/>
              <a:t>Executor</a:t>
            </a:r>
          </a:p>
          <a:p>
            <a:pPr lvl="1"/>
            <a:r>
              <a:rPr lang="zh-CN" altLang="en-US" sz="1400" dirty="0"/>
              <a:t>通过</a:t>
            </a:r>
            <a:r>
              <a:rPr lang="en-US" altLang="zh-CN" sz="1400" dirty="0" err="1"/>
              <a:t>SchedulerBackend</a:t>
            </a:r>
            <a:r>
              <a:rPr lang="zh-CN" altLang="en-US" sz="1400" dirty="0"/>
              <a:t>将执行命令发送到</a:t>
            </a:r>
            <a:r>
              <a:rPr lang="en-US" altLang="zh-CN" sz="1400" dirty="0"/>
              <a:t>Executor</a:t>
            </a:r>
            <a:r>
              <a:rPr lang="zh-CN" altLang="en-US" sz="1400" dirty="0"/>
              <a:t>上开始执行</a:t>
            </a:r>
            <a:endParaRPr lang="en-US" altLang="zh-CN" sz="1400" dirty="0"/>
          </a:p>
          <a:p>
            <a:pPr lvl="1"/>
            <a:r>
              <a:rPr lang="zh-CN" altLang="en-US" sz="1400" dirty="0"/>
              <a:t>通过</a:t>
            </a:r>
            <a:r>
              <a:rPr lang="en-US" altLang="zh-CN" sz="1400" dirty="0" err="1"/>
              <a:t>SchedulerBackend</a:t>
            </a:r>
            <a:r>
              <a:rPr lang="zh-CN" altLang="en-US" sz="1400" dirty="0"/>
              <a:t>获得执行器相关信息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07369" y="1650527"/>
            <a:ext cx="1188633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怎么获得的？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2" y="2423160"/>
            <a:ext cx="6077100" cy="2804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399" y="2918637"/>
            <a:ext cx="2676525" cy="2571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49793" y="2641638"/>
            <a:ext cx="1656947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TaskSchedulerImp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5870035" y="4128275"/>
            <a:ext cx="2851934" cy="1272858"/>
          </a:xfrm>
          <a:prstGeom prst="wedgeRectCallout">
            <a:avLst>
              <a:gd name="adj1" fmla="val -5603"/>
              <a:gd name="adj2" fmla="val -12494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要先知道执行器的相关信息才能发送执行</a:t>
            </a:r>
            <a:endParaRPr lang="en-US" altLang="zh-CN" dirty="0"/>
          </a:p>
          <a:p>
            <a:pPr algn="ctr"/>
            <a:r>
              <a:rPr lang="zh-CN" altLang="en-US" dirty="0"/>
              <a:t>要看</a:t>
            </a:r>
            <a:r>
              <a:rPr lang="en-US" altLang="zh-CN" dirty="0"/>
              <a:t>Driver</a:t>
            </a:r>
            <a:r>
              <a:rPr lang="zh-CN" altLang="en-US" dirty="0"/>
              <a:t>、</a:t>
            </a:r>
            <a:r>
              <a:rPr lang="en-US" altLang="zh-CN" dirty="0"/>
              <a:t>Master</a:t>
            </a:r>
            <a:r>
              <a:rPr lang="zh-CN" altLang="en-US" dirty="0"/>
              <a:t>、</a:t>
            </a:r>
            <a:r>
              <a:rPr lang="en-US" altLang="zh-CN" dirty="0"/>
              <a:t>Work</a:t>
            </a:r>
            <a:r>
              <a:rPr lang="zh-CN" altLang="en-US" dirty="0"/>
              <a:t>如何通信！！</a:t>
            </a:r>
          </a:p>
        </p:txBody>
      </p:sp>
    </p:spTree>
    <p:extLst>
      <p:ext uri="{BB962C8B-B14F-4D97-AF65-F5344CB8AC3E}">
        <p14:creationId xmlns:p14="http://schemas.microsoft.com/office/powerpoint/2010/main" val="366598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——Executor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创建</a:t>
            </a:r>
            <a:r>
              <a:rPr lang="en-US" altLang="zh-CN" sz="1600" dirty="0"/>
              <a:t>Executor</a:t>
            </a:r>
          </a:p>
          <a:p>
            <a:pPr lvl="1"/>
            <a:r>
              <a:rPr lang="zh-CN" altLang="en-US" sz="1400" dirty="0"/>
              <a:t>首先</a:t>
            </a:r>
            <a:r>
              <a:rPr lang="en-US" altLang="zh-CN" sz="1400" dirty="0"/>
              <a:t>Application</a:t>
            </a:r>
            <a:r>
              <a:rPr lang="zh-CN" altLang="en-US" sz="1400" dirty="0"/>
              <a:t>要向</a:t>
            </a:r>
            <a:r>
              <a:rPr lang="en-US" altLang="zh-CN" sz="1400" dirty="0"/>
              <a:t>Master</a:t>
            </a:r>
            <a:r>
              <a:rPr lang="zh-CN" altLang="en-US" sz="1400" dirty="0"/>
              <a:t>注册</a:t>
            </a:r>
            <a:r>
              <a:rPr lang="en-US" altLang="zh-CN" sz="1400" dirty="0"/>
              <a:t>——</a:t>
            </a:r>
          </a:p>
          <a:p>
            <a:pPr lvl="1"/>
            <a:r>
              <a:rPr lang="en-US" altLang="zh-CN" sz="1400" dirty="0"/>
              <a:t>Master</a:t>
            </a:r>
            <a:r>
              <a:rPr lang="zh-CN" altLang="en-US" sz="1400" dirty="0"/>
              <a:t>回复注册成功，并将</a:t>
            </a:r>
            <a:r>
              <a:rPr lang="en-US" altLang="zh-CN" sz="1400" dirty="0"/>
              <a:t>Application</a:t>
            </a:r>
            <a:r>
              <a:rPr lang="zh-CN" altLang="en-US" sz="1400" dirty="0"/>
              <a:t>发送到满足条件的</a:t>
            </a:r>
            <a:r>
              <a:rPr lang="en-US" altLang="zh-CN" sz="1400" dirty="0"/>
              <a:t>Worker</a:t>
            </a:r>
            <a:r>
              <a:rPr lang="zh-CN" altLang="en-US" sz="1400" dirty="0"/>
              <a:t>上，在</a:t>
            </a:r>
            <a:r>
              <a:rPr lang="en-US" altLang="zh-CN" sz="1400" dirty="0"/>
              <a:t>Work</a:t>
            </a:r>
            <a:r>
              <a:rPr lang="zh-CN" altLang="en-US" sz="1400" dirty="0"/>
              <a:t>上启动</a:t>
            </a:r>
            <a:r>
              <a:rPr lang="en-US" altLang="zh-CN" sz="1400" dirty="0"/>
              <a:t>Executor</a:t>
            </a:r>
          </a:p>
          <a:p>
            <a:pPr lvl="1"/>
            <a:r>
              <a:rPr lang="zh-CN" altLang="en-US" sz="1400" dirty="0"/>
              <a:t>通过</a:t>
            </a:r>
            <a:r>
              <a:rPr lang="en-US" altLang="zh-CN" sz="1400" dirty="0"/>
              <a:t>worker</a:t>
            </a:r>
            <a:r>
              <a:rPr lang="zh-CN" altLang="en-US" sz="1400" dirty="0"/>
              <a:t>的</a:t>
            </a:r>
            <a:r>
              <a:rPr lang="en-US" altLang="zh-CN" sz="1400" dirty="0" err="1"/>
              <a:t>RpcEndpoint</a:t>
            </a:r>
            <a:r>
              <a:rPr lang="zh-CN" altLang="en-US" sz="1400" dirty="0"/>
              <a:t>向</a:t>
            </a:r>
            <a:r>
              <a:rPr lang="en-US" altLang="zh-CN" sz="1400" dirty="0"/>
              <a:t>Worker</a:t>
            </a:r>
            <a:r>
              <a:rPr lang="zh-CN" altLang="en-US" sz="1400" dirty="0"/>
              <a:t>发送启动</a:t>
            </a:r>
            <a:r>
              <a:rPr lang="en-US" altLang="zh-CN" sz="1400" dirty="0"/>
              <a:t>Executor</a:t>
            </a:r>
            <a:r>
              <a:rPr lang="zh-CN" altLang="en-US" sz="1400" dirty="0"/>
              <a:t>请求</a:t>
            </a:r>
            <a:endParaRPr lang="en-US" altLang="zh-CN" sz="1400" dirty="0"/>
          </a:p>
          <a:p>
            <a:pPr lvl="1"/>
            <a:r>
              <a:rPr lang="en-US" altLang="zh-CN" sz="1400" dirty="0"/>
              <a:t>Worker</a:t>
            </a:r>
            <a:r>
              <a:rPr lang="zh-CN" altLang="en-US" sz="1400" dirty="0"/>
              <a:t>收到请求后启动</a:t>
            </a:r>
            <a:r>
              <a:rPr lang="en-US" altLang="zh-CN" sz="1400" dirty="0" err="1"/>
              <a:t>ExecutorRunner</a:t>
            </a:r>
            <a:r>
              <a:rPr lang="zh-CN" altLang="en-US" sz="1400" dirty="0"/>
              <a:t>，并通知</a:t>
            </a:r>
            <a:r>
              <a:rPr lang="en-US" altLang="zh-CN" sz="1400" dirty="0"/>
              <a:t>Master Executor</a:t>
            </a:r>
            <a:r>
              <a:rPr lang="zh-CN" altLang="en-US" sz="1400" dirty="0"/>
              <a:t>的相关信息</a:t>
            </a:r>
            <a:endParaRPr lang="en-US" altLang="zh-CN" sz="1400" dirty="0"/>
          </a:p>
          <a:p>
            <a:pPr lvl="1"/>
            <a:r>
              <a:rPr lang="zh-CN" altLang="en-US" sz="1400" dirty="0"/>
              <a:t>此时本质上是启动了负责帮</a:t>
            </a:r>
            <a:r>
              <a:rPr lang="en-US" altLang="zh-CN" sz="1400" dirty="0"/>
              <a:t>Executor</a:t>
            </a:r>
            <a:r>
              <a:rPr lang="zh-CN" altLang="en-US" sz="1400" dirty="0"/>
              <a:t>和</a:t>
            </a:r>
            <a:r>
              <a:rPr lang="en-US" altLang="zh-CN" sz="1400" dirty="0"/>
              <a:t>Driver</a:t>
            </a:r>
            <a:r>
              <a:rPr lang="zh-CN" altLang="en-US" sz="1400" dirty="0"/>
              <a:t>通信的</a:t>
            </a:r>
            <a:r>
              <a:rPr lang="en-US" altLang="zh-CN" sz="1400" dirty="0"/>
              <a:t>Backend</a:t>
            </a:r>
            <a:r>
              <a:rPr lang="zh-CN" altLang="en-US" sz="1400" dirty="0"/>
              <a:t>：</a:t>
            </a:r>
            <a:r>
              <a:rPr lang="en-US" altLang="zh-CN" sz="1400" dirty="0" err="1"/>
              <a:t>ExecutorBackend</a:t>
            </a:r>
            <a:endParaRPr lang="en-US" altLang="zh-CN" sz="1400" dirty="0"/>
          </a:p>
          <a:p>
            <a:pPr lvl="1"/>
            <a:r>
              <a:rPr lang="en-US" altLang="zh-CN" sz="1400" dirty="0" err="1"/>
              <a:t>ExecutorBackend</a:t>
            </a:r>
            <a:r>
              <a:rPr lang="zh-CN" altLang="en-US" sz="1400" dirty="0"/>
              <a:t>直接向</a:t>
            </a:r>
            <a:r>
              <a:rPr lang="en-US" altLang="zh-CN" sz="1400" dirty="0"/>
              <a:t>Driver</a:t>
            </a:r>
            <a:r>
              <a:rPr lang="zh-CN" altLang="en-US" sz="1400" dirty="0"/>
              <a:t>注册</a:t>
            </a:r>
            <a:r>
              <a:rPr lang="en-US" altLang="zh-CN" sz="1400" dirty="0"/>
              <a:t>Worker</a:t>
            </a:r>
            <a:r>
              <a:rPr lang="zh-CN" altLang="en-US" sz="1400" dirty="0"/>
              <a:t>让它准备启动的</a:t>
            </a:r>
            <a:r>
              <a:rPr lang="en-US" altLang="zh-CN" sz="1400" dirty="0"/>
              <a:t>Executor</a:t>
            </a:r>
          </a:p>
          <a:p>
            <a:pPr lvl="1"/>
            <a:r>
              <a:rPr lang="zh-CN" altLang="en-US" sz="1400" dirty="0"/>
              <a:t>收到</a:t>
            </a:r>
            <a:r>
              <a:rPr lang="en-US" altLang="zh-CN" sz="1400" dirty="0"/>
              <a:t>Driver</a:t>
            </a:r>
            <a:r>
              <a:rPr lang="zh-CN" altLang="en-US" sz="1400" dirty="0"/>
              <a:t>确认后，</a:t>
            </a:r>
            <a:r>
              <a:rPr lang="en-US" altLang="zh-CN" sz="1400" dirty="0"/>
              <a:t>Executor</a:t>
            </a:r>
            <a:r>
              <a:rPr lang="zh-CN" altLang="en-US" sz="1400" dirty="0"/>
              <a:t>正式新建</a:t>
            </a:r>
            <a:endParaRPr lang="en-US" altLang="zh-CN" sz="1400" dirty="0"/>
          </a:p>
          <a:p>
            <a:r>
              <a:rPr lang="en-US" altLang="zh-CN" sz="1600" dirty="0"/>
              <a:t>Executor</a:t>
            </a:r>
            <a:r>
              <a:rPr lang="zh-CN" altLang="en-US" sz="1600" dirty="0"/>
              <a:t>资源分配</a:t>
            </a:r>
            <a:endParaRPr lang="en-US" altLang="zh-CN" sz="1600" dirty="0"/>
          </a:p>
          <a:p>
            <a:pPr lvl="1"/>
            <a:r>
              <a:rPr lang="en-US" altLang="zh-CN" sz="1400" dirty="0"/>
              <a:t>Driver</a:t>
            </a:r>
            <a:r>
              <a:rPr lang="zh-CN" altLang="en-US" sz="1400" dirty="0"/>
              <a:t>启动的时候从</a:t>
            </a:r>
            <a:r>
              <a:rPr lang="en-US" altLang="zh-CN" sz="1400" dirty="0"/>
              <a:t>spark-submit</a:t>
            </a:r>
            <a:r>
              <a:rPr lang="zh-CN" altLang="en-US" sz="1400" dirty="0"/>
              <a:t>收集对</a:t>
            </a:r>
            <a:r>
              <a:rPr lang="en-US" altLang="zh-CN" sz="1400" dirty="0"/>
              <a:t>executor</a:t>
            </a:r>
            <a:r>
              <a:rPr lang="zh-CN" altLang="en-US" sz="1400" dirty="0"/>
              <a:t>的需求，并在向</a:t>
            </a:r>
            <a:r>
              <a:rPr lang="en-US" altLang="zh-CN" sz="1400" dirty="0"/>
              <a:t>Master</a:t>
            </a:r>
            <a:r>
              <a:rPr lang="zh-CN" altLang="en-US" sz="1400" dirty="0"/>
              <a:t>注册时发送过去</a:t>
            </a:r>
            <a:endParaRPr lang="en-US" altLang="zh-CN" sz="1400" dirty="0"/>
          </a:p>
          <a:p>
            <a:pPr lvl="1"/>
            <a:r>
              <a:rPr lang="zh-CN" altLang="en-US" sz="1400" dirty="0"/>
              <a:t>具体可以参考如何从提交程序收集需求，并一直传递给</a:t>
            </a:r>
            <a:r>
              <a:rPr lang="en-US" altLang="zh-CN" sz="1400" dirty="0"/>
              <a:t>Master</a:t>
            </a:r>
            <a:r>
              <a:rPr lang="zh-CN" altLang="en-US" sz="1400" dirty="0"/>
              <a:t>，再给</a:t>
            </a:r>
            <a:r>
              <a:rPr lang="en-US" altLang="zh-CN" sz="1400" dirty="0"/>
              <a:t>Worker</a:t>
            </a:r>
          </a:p>
          <a:p>
            <a:pPr lvl="1"/>
            <a:r>
              <a:rPr lang="en-US" altLang="zh-CN" sz="1400" dirty="0" err="1"/>
              <a:t>ExecutorRunner</a:t>
            </a:r>
            <a:r>
              <a:rPr lang="zh-CN" altLang="en-US" sz="1400" dirty="0"/>
              <a:t>从</a:t>
            </a:r>
            <a:r>
              <a:rPr lang="en-US" altLang="zh-CN" sz="1400" dirty="0"/>
              <a:t>Worker</a:t>
            </a:r>
            <a:r>
              <a:rPr lang="zh-CN" altLang="en-US" sz="1400" dirty="0"/>
              <a:t>那里得到这些参数，并在根据参数启动</a:t>
            </a:r>
            <a:r>
              <a:rPr lang="en-US" altLang="zh-CN" sz="1400" dirty="0" err="1"/>
              <a:t>ExecutorBackend</a:t>
            </a:r>
            <a:r>
              <a:rPr lang="en-US" altLang="zh-CN" sz="1400" dirty="0"/>
              <a:t> JVM</a:t>
            </a:r>
            <a:r>
              <a:rPr lang="zh-CN" altLang="en-US" sz="1400" dirty="0"/>
              <a:t>进程</a:t>
            </a:r>
            <a:endParaRPr lang="en-US" altLang="zh-CN" sz="1450" dirty="0"/>
          </a:p>
          <a:p>
            <a:r>
              <a:rPr lang="en-US" altLang="zh-CN" sz="1600" dirty="0"/>
              <a:t>Executor</a:t>
            </a:r>
            <a:r>
              <a:rPr lang="zh-CN" altLang="en-US" sz="1600" dirty="0"/>
              <a:t>启动</a:t>
            </a:r>
            <a:endParaRPr lang="en-US" altLang="zh-CN" sz="1600" dirty="0"/>
          </a:p>
          <a:p>
            <a:pPr lvl="1"/>
            <a:r>
              <a:rPr lang="zh-CN" altLang="en-US" sz="1400" dirty="0"/>
              <a:t>在</a:t>
            </a:r>
            <a:r>
              <a:rPr lang="en-US" altLang="zh-CN" sz="1400" dirty="0" err="1"/>
              <a:t>ExecutorBackend</a:t>
            </a:r>
            <a:r>
              <a:rPr lang="zh-CN" altLang="en-US" sz="1400" dirty="0"/>
              <a:t>向</a:t>
            </a:r>
            <a:r>
              <a:rPr lang="en-US" altLang="zh-CN" sz="1400" dirty="0"/>
              <a:t>Driver</a:t>
            </a:r>
            <a:r>
              <a:rPr lang="zh-CN" altLang="en-US" sz="1400" dirty="0"/>
              <a:t>注册后，收到确认时的操作就是创建</a:t>
            </a:r>
            <a:r>
              <a:rPr lang="en-US" altLang="zh-CN" sz="1400" dirty="0"/>
              <a:t>Executor</a:t>
            </a:r>
          </a:p>
          <a:p>
            <a:endParaRPr lang="zh-CN" altLang="en-US" sz="1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84869" y="1562785"/>
            <a:ext cx="4737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由</a:t>
            </a:r>
            <a:r>
              <a:rPr lang="en-US" altLang="zh-CN" sz="1400" dirty="0" err="1">
                <a:solidFill>
                  <a:srgbClr val="FF0000"/>
                </a:solidFill>
              </a:rPr>
              <a:t>SchedulerBackend</a:t>
            </a:r>
            <a:r>
              <a:rPr lang="zh-CN" altLang="en-US" sz="1400" dirty="0">
                <a:solidFill>
                  <a:srgbClr val="FF0000"/>
                </a:solidFill>
              </a:rPr>
              <a:t>通过</a:t>
            </a:r>
            <a:r>
              <a:rPr lang="en-US" altLang="zh-CN" sz="1400" dirty="0" err="1">
                <a:solidFill>
                  <a:srgbClr val="FF0000"/>
                </a:solidFill>
              </a:rPr>
              <a:t>AppClient</a:t>
            </a:r>
            <a:r>
              <a:rPr lang="zh-CN" altLang="en-US" sz="1400" dirty="0">
                <a:solidFill>
                  <a:srgbClr val="FF0000"/>
                </a:solidFill>
              </a:rPr>
              <a:t>的子类</a:t>
            </a:r>
            <a:r>
              <a:rPr lang="en-US" altLang="zh-CN" sz="1400" dirty="0" err="1">
                <a:solidFill>
                  <a:srgbClr val="FF0000"/>
                </a:solidFill>
              </a:rPr>
              <a:t>ClientEndpoint</a:t>
            </a:r>
            <a:r>
              <a:rPr lang="zh-CN" altLang="en-US" sz="1400" dirty="0">
                <a:solidFill>
                  <a:srgbClr val="FF0000"/>
                </a:solidFill>
              </a:rPr>
              <a:t>完成</a:t>
            </a:r>
          </a:p>
        </p:txBody>
      </p:sp>
      <p:sp>
        <p:nvSpPr>
          <p:cNvPr id="6" name="矩形 5"/>
          <p:cNvSpPr/>
          <p:nvPr/>
        </p:nvSpPr>
        <p:spPr>
          <a:xfrm>
            <a:off x="7244185" y="2533134"/>
            <a:ext cx="1899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Executor</a:t>
            </a:r>
            <a:r>
              <a:rPr lang="zh-CN" altLang="en-US" sz="1400" dirty="0">
                <a:solidFill>
                  <a:srgbClr val="FF0000"/>
                </a:solidFill>
              </a:rPr>
              <a:t>没有真的启动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12067" y="3589917"/>
            <a:ext cx="338573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en-US" altLang="zh-CN" dirty="0">
                <a:solidFill>
                  <a:schemeClr val="bg1"/>
                </a:solidFill>
              </a:rPr>
              <a:t>Executor</a:t>
            </a:r>
            <a:r>
              <a:rPr lang="zh-CN" altLang="en-US" dirty="0">
                <a:solidFill>
                  <a:schemeClr val="bg1"/>
                </a:solidFill>
              </a:rPr>
              <a:t>主动联系</a:t>
            </a:r>
            <a:r>
              <a:rPr lang="en-US" altLang="zh-CN" dirty="0">
                <a:solidFill>
                  <a:schemeClr val="bg1"/>
                </a:solidFill>
              </a:rPr>
              <a:t>Driver</a:t>
            </a:r>
            <a:r>
              <a:rPr lang="zh-CN" altLang="en-US" dirty="0">
                <a:solidFill>
                  <a:schemeClr val="bg1"/>
                </a:solidFill>
              </a:rPr>
              <a:t>，让</a:t>
            </a:r>
            <a:r>
              <a:rPr lang="en-US" altLang="zh-CN" dirty="0" err="1">
                <a:solidFill>
                  <a:schemeClr val="bg1"/>
                </a:solidFill>
              </a:rPr>
              <a:t>SchedulerBackend</a:t>
            </a:r>
            <a:r>
              <a:rPr lang="zh-CN" altLang="en-US" dirty="0">
                <a:solidFill>
                  <a:schemeClr val="bg1"/>
                </a:solidFill>
              </a:rPr>
              <a:t>了解到所有</a:t>
            </a:r>
            <a:r>
              <a:rPr lang="en-US" altLang="zh-CN" dirty="0">
                <a:solidFill>
                  <a:schemeClr val="bg1"/>
                </a:solidFill>
              </a:rPr>
              <a:t>Executor</a:t>
            </a:r>
            <a:r>
              <a:rPr lang="zh-CN" altLang="en-US" dirty="0">
                <a:solidFill>
                  <a:schemeClr val="bg1"/>
                </a:solidFill>
              </a:rPr>
              <a:t>的信息，再让</a:t>
            </a:r>
            <a:r>
              <a:rPr lang="en-US" altLang="zh-CN" dirty="0" err="1">
                <a:solidFill>
                  <a:schemeClr val="bg1"/>
                </a:solidFill>
              </a:rPr>
              <a:t>TaskScheduler</a:t>
            </a:r>
            <a:r>
              <a:rPr lang="zh-CN" altLang="en-US" dirty="0">
                <a:solidFill>
                  <a:schemeClr val="bg1"/>
                </a:solidFill>
              </a:rPr>
              <a:t>根据</a:t>
            </a:r>
            <a:r>
              <a:rPr lang="en-US" altLang="zh-CN" dirty="0">
                <a:solidFill>
                  <a:schemeClr val="bg1"/>
                </a:solidFill>
              </a:rPr>
              <a:t>Executor</a:t>
            </a:r>
            <a:r>
              <a:rPr lang="zh-CN" altLang="en-US" dirty="0">
                <a:solidFill>
                  <a:schemeClr val="bg1"/>
                </a:solidFill>
              </a:rPr>
              <a:t>情况分配</a:t>
            </a:r>
            <a:r>
              <a:rPr lang="en-US" altLang="zh-CN" dirty="0">
                <a:solidFill>
                  <a:schemeClr val="bg1"/>
                </a:solidFill>
              </a:rPr>
              <a:t>Task</a:t>
            </a:r>
            <a:r>
              <a:rPr lang="zh-CN" altLang="en-US" dirty="0">
                <a:solidFill>
                  <a:schemeClr val="bg1"/>
                </a:solidFill>
              </a:rPr>
              <a:t>到</a:t>
            </a:r>
            <a:r>
              <a:rPr lang="en-US" altLang="zh-CN" dirty="0">
                <a:solidFill>
                  <a:schemeClr val="bg1"/>
                </a:solidFill>
              </a:rPr>
              <a:t>Executor</a:t>
            </a:r>
          </a:p>
        </p:txBody>
      </p:sp>
    </p:spTree>
    <p:extLst>
      <p:ext uri="{BB962C8B-B14F-4D97-AF65-F5344CB8AC3E}">
        <p14:creationId xmlns:p14="http://schemas.microsoft.com/office/powerpoint/2010/main" val="189742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——Executor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此时</a:t>
            </a:r>
            <a:endParaRPr lang="en-US" altLang="zh-CN" dirty="0"/>
          </a:p>
          <a:p>
            <a:pPr lvl="1"/>
            <a:r>
              <a:rPr lang="en-US" altLang="zh-CN" dirty="0" err="1"/>
              <a:t>TaskScheduler</a:t>
            </a:r>
            <a:r>
              <a:rPr lang="zh-CN" altLang="en-US" dirty="0"/>
              <a:t>根据</a:t>
            </a:r>
            <a:r>
              <a:rPr lang="en-US" altLang="zh-CN" dirty="0"/>
              <a:t>Executor</a:t>
            </a:r>
            <a:r>
              <a:rPr lang="zh-CN" altLang="en-US" dirty="0"/>
              <a:t>情况安排好</a:t>
            </a:r>
            <a:r>
              <a:rPr lang="en-US" altLang="zh-CN" dirty="0" err="1"/>
              <a:t>TaskSet</a:t>
            </a:r>
            <a:r>
              <a:rPr lang="zh-CN" altLang="en-US" dirty="0"/>
              <a:t>调度</a:t>
            </a:r>
            <a:endParaRPr lang="en-US" altLang="zh-CN" dirty="0"/>
          </a:p>
          <a:p>
            <a:pPr lvl="1"/>
            <a:r>
              <a:rPr lang="en-US" altLang="zh-CN" dirty="0"/>
              <a:t>Executor</a:t>
            </a:r>
            <a:r>
              <a:rPr lang="zh-CN" altLang="en-US" dirty="0"/>
              <a:t>也启动好了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DriverEndpoint</a:t>
            </a:r>
            <a:r>
              <a:rPr lang="zh-CN" altLang="en-US" dirty="0"/>
              <a:t>向</a:t>
            </a:r>
            <a:r>
              <a:rPr lang="en-US" altLang="zh-CN" dirty="0" err="1"/>
              <a:t>ExecutorBackend</a:t>
            </a:r>
            <a:r>
              <a:rPr lang="zh-CN" altLang="en-US" dirty="0"/>
              <a:t>发送执行</a:t>
            </a:r>
            <a:r>
              <a:rPr lang="en-US" altLang="zh-CN" dirty="0"/>
              <a:t>Task</a:t>
            </a:r>
            <a:r>
              <a:rPr lang="zh-CN" altLang="en-US" dirty="0"/>
              <a:t>的消息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ExecutorBackend</a:t>
            </a:r>
            <a:r>
              <a:rPr lang="zh-CN" altLang="en-US" dirty="0"/>
              <a:t>收到</a:t>
            </a:r>
            <a:r>
              <a:rPr lang="en-US" altLang="zh-CN" dirty="0" err="1"/>
              <a:t>LaunchTask</a:t>
            </a:r>
            <a:r>
              <a:rPr lang="zh-CN" altLang="en-US" dirty="0"/>
              <a:t>通知后</a:t>
            </a:r>
            <a:endParaRPr lang="en-US" altLang="zh-CN" dirty="0"/>
          </a:p>
          <a:p>
            <a:pPr lvl="1"/>
            <a:r>
              <a:rPr lang="zh-CN" altLang="en-US" dirty="0"/>
              <a:t>调用</a:t>
            </a:r>
            <a:r>
              <a:rPr lang="en-US" altLang="zh-CN" dirty="0"/>
              <a:t>Executor</a:t>
            </a:r>
            <a:r>
              <a:rPr lang="zh-CN" altLang="en-US" dirty="0"/>
              <a:t>的</a:t>
            </a:r>
            <a:r>
              <a:rPr lang="en-US" altLang="zh-CN" dirty="0" err="1"/>
              <a:t>launchTask</a:t>
            </a:r>
            <a:r>
              <a:rPr lang="zh-CN" altLang="en-US" dirty="0"/>
              <a:t>方法</a:t>
            </a:r>
            <a:endParaRPr lang="en-US" altLang="zh-CN" dirty="0"/>
          </a:p>
          <a:p>
            <a:pPr lvl="1"/>
            <a:r>
              <a:rPr lang="zh-CN" altLang="en-US" dirty="0"/>
              <a:t>内部创建</a:t>
            </a:r>
            <a:r>
              <a:rPr lang="en-US" altLang="zh-CN" dirty="0" err="1"/>
              <a:t>TaskRuner</a:t>
            </a:r>
            <a:r>
              <a:rPr lang="zh-CN" altLang="en-US" dirty="0"/>
              <a:t>，用线程池执行</a:t>
            </a:r>
            <a:r>
              <a:rPr lang="en-US" altLang="zh-CN" dirty="0" err="1"/>
              <a:t>taskrunner</a:t>
            </a:r>
            <a:r>
              <a:rPr lang="zh-CN" altLang="en-US" dirty="0"/>
              <a:t>，调用</a:t>
            </a:r>
            <a:r>
              <a:rPr lang="en-US" altLang="zh-CN" dirty="0"/>
              <a:t>run</a:t>
            </a:r>
            <a:r>
              <a:rPr lang="zh-CN" altLang="en-US" dirty="0"/>
              <a:t>方法</a:t>
            </a:r>
            <a:endParaRPr lang="en-US" altLang="zh-CN" dirty="0"/>
          </a:p>
          <a:p>
            <a:pPr lvl="2"/>
            <a:r>
              <a:rPr lang="zh-CN" altLang="en-US" dirty="0"/>
              <a:t>反序列化出</a:t>
            </a:r>
            <a:r>
              <a:rPr lang="en-US" altLang="zh-CN" dirty="0"/>
              <a:t>Task</a:t>
            </a:r>
          </a:p>
          <a:p>
            <a:pPr lvl="2"/>
            <a:r>
              <a:rPr lang="zh-CN" altLang="en-US" dirty="0"/>
              <a:t>调用</a:t>
            </a:r>
            <a:r>
              <a:rPr lang="en-US" altLang="zh-CN" dirty="0"/>
              <a:t>Task</a:t>
            </a:r>
            <a:r>
              <a:rPr lang="zh-CN" altLang="en-US" dirty="0"/>
              <a:t>的</a:t>
            </a:r>
            <a:r>
              <a:rPr lang="en-US" altLang="zh-CN" dirty="0"/>
              <a:t>run</a:t>
            </a:r>
            <a:r>
              <a:rPr lang="zh-CN" altLang="en-US" dirty="0"/>
              <a:t>方法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78661" y="2713335"/>
            <a:ext cx="7785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24292E"/>
                </a:solidFill>
                <a:latin typeface="SFMono-Regular"/>
              </a:rPr>
              <a:t>executorData.executorEndpoint.send</a:t>
            </a:r>
            <a:r>
              <a:rPr lang="en-US" altLang="zh-CN" sz="1400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sz="1400" dirty="0" err="1">
                <a:solidFill>
                  <a:srgbClr val="6F42C1"/>
                </a:solidFill>
                <a:latin typeface="SFMono-Regular"/>
              </a:rPr>
              <a:t>LaunchTask</a:t>
            </a:r>
            <a:r>
              <a:rPr lang="en-US" altLang="zh-CN" sz="1400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sz="1400" dirty="0">
                <a:solidFill>
                  <a:srgbClr val="D73A49"/>
                </a:solidFill>
                <a:latin typeface="SFMono-Regular"/>
              </a:rPr>
              <a:t>new</a:t>
            </a:r>
            <a:r>
              <a:rPr lang="en-US" altLang="zh-CN" sz="1400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zh-CN" sz="1400" dirty="0" err="1">
                <a:solidFill>
                  <a:srgbClr val="6F42C1"/>
                </a:solidFill>
                <a:latin typeface="SFMono-Regular"/>
              </a:rPr>
              <a:t>SerializableBuffer</a:t>
            </a:r>
            <a:r>
              <a:rPr lang="en-US" altLang="zh-CN" sz="1400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sz="1400" dirty="0" err="1">
                <a:solidFill>
                  <a:srgbClr val="24292E"/>
                </a:solidFill>
                <a:latin typeface="SFMono-Regular"/>
              </a:rPr>
              <a:t>serializedTask</a:t>
            </a:r>
            <a:r>
              <a:rPr lang="en-US" altLang="zh-CN" sz="1400" dirty="0">
                <a:solidFill>
                  <a:srgbClr val="24292E"/>
                </a:solidFill>
                <a:latin typeface="SFMono-Regular"/>
              </a:rPr>
              <a:t>)))</a:t>
            </a:r>
            <a:endParaRPr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00" y="4629372"/>
            <a:ext cx="5987900" cy="217087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06190" y="502658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2020.09.17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0454" y="5147751"/>
            <a:ext cx="66132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3"/>
              </a:rPr>
              <a:t>https://github.com/apache/spark/tree/master/core/src/main/scala/org/apache/spark</a:t>
            </a:r>
            <a:r>
              <a:rPr lang="zh-CN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8572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——Executor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验证是否通过</a:t>
            </a:r>
            <a:r>
              <a:rPr lang="en-US" altLang="zh-CN" dirty="0"/>
              <a:t>Task run</a:t>
            </a:r>
            <a:r>
              <a:rPr lang="zh-CN" altLang="en-US" dirty="0"/>
              <a:t>方法找到</a:t>
            </a:r>
            <a:r>
              <a:rPr lang="en-US" altLang="zh-CN" dirty="0"/>
              <a:t>RDD</a:t>
            </a:r>
            <a:r>
              <a:rPr lang="zh-CN" altLang="en-US" dirty="0"/>
              <a:t>的</a:t>
            </a:r>
            <a:r>
              <a:rPr lang="en-US" altLang="zh-CN" dirty="0"/>
              <a:t>compute</a:t>
            </a:r>
            <a:r>
              <a:rPr lang="zh-CN" altLang="en-US" dirty="0"/>
              <a:t>方法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688038"/>
            <a:ext cx="3409703" cy="4840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920" y="1688037"/>
            <a:ext cx="3524250" cy="25112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983" y="1702931"/>
            <a:ext cx="3013075" cy="16642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987" y="1608291"/>
            <a:ext cx="3656013" cy="82827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5150" y="6026150"/>
            <a:ext cx="895350" cy="298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775890" y="3852183"/>
            <a:ext cx="3116910" cy="276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049466" y="3003550"/>
            <a:ext cx="2644352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242" y="2481014"/>
            <a:ext cx="4150758" cy="434817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892800" y="1705577"/>
            <a:ext cx="1892300" cy="546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451521" y="2986770"/>
            <a:ext cx="1892300" cy="181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1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——Storage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通信层</a:t>
            </a:r>
            <a:endParaRPr lang="en-US" altLang="zh-CN" dirty="0"/>
          </a:p>
          <a:p>
            <a:pPr lvl="1"/>
            <a:r>
              <a:rPr lang="en-US" altLang="zh-CN" dirty="0"/>
              <a:t>Master-Slave</a:t>
            </a:r>
            <a:r>
              <a:rPr lang="zh-CN" altLang="en-US" dirty="0"/>
              <a:t>结构，传输控制和状态信息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BlockManager</a:t>
            </a:r>
            <a:r>
              <a:rPr lang="en-US" altLang="zh-CN" dirty="0"/>
              <a:t>, </a:t>
            </a:r>
            <a:r>
              <a:rPr lang="en-US" altLang="zh-CN" dirty="0" err="1"/>
              <a:t>BlockManagerMaster</a:t>
            </a:r>
            <a:r>
              <a:rPr lang="en-US" altLang="zh-CN" dirty="0"/>
              <a:t>, </a:t>
            </a:r>
            <a:r>
              <a:rPr lang="en-US" altLang="zh-CN" dirty="0" err="1"/>
              <a:t>BlockManagerMasterEndpoint</a:t>
            </a:r>
            <a:r>
              <a:rPr lang="en-US" altLang="zh-CN" dirty="0"/>
              <a:t>, </a:t>
            </a:r>
            <a:r>
              <a:rPr lang="en-US" altLang="zh-CN" dirty="0" err="1"/>
              <a:t>BlockManagerSlaveEndpoint</a:t>
            </a:r>
            <a:endParaRPr lang="en-US" altLang="zh-CN" dirty="0"/>
          </a:p>
          <a:p>
            <a:r>
              <a:rPr lang="zh-CN" altLang="en-US" dirty="0"/>
              <a:t>存储层</a:t>
            </a:r>
            <a:endParaRPr lang="en-US" altLang="zh-CN" dirty="0"/>
          </a:p>
          <a:p>
            <a:pPr lvl="1"/>
            <a:r>
              <a:rPr lang="zh-CN" altLang="en-US" dirty="0"/>
              <a:t>负责将数据存储到内存、磁盘或堆外内存中，为数据在远程节点生成副本</a:t>
            </a:r>
            <a:endParaRPr lang="en-US" altLang="zh-CN" dirty="0"/>
          </a:p>
          <a:p>
            <a:pPr lvl="1"/>
            <a:r>
              <a:rPr lang="en-US" altLang="zh-CN" dirty="0" err="1"/>
              <a:t>DiskStore</a:t>
            </a:r>
            <a:r>
              <a:rPr lang="en-US" altLang="zh-CN" dirty="0"/>
              <a:t>, </a:t>
            </a:r>
            <a:r>
              <a:rPr lang="en-US" altLang="zh-CN" dirty="0" err="1"/>
              <a:t>MemoryStore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1026" name="Picture 2" descr="Untitled :: The Internals Of Apache S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57" y="3552267"/>
            <a:ext cx="4705469" cy="22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titled :: The Internals Of Apache Sp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2267"/>
            <a:ext cx="4457874" cy="219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685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——Storage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通信层</a:t>
            </a:r>
            <a:endParaRPr lang="en-US" altLang="zh-CN" dirty="0"/>
          </a:p>
          <a:p>
            <a:pPr lvl="1"/>
            <a:r>
              <a:rPr lang="en-US" altLang="zh-CN" dirty="0"/>
              <a:t>Master-Slave</a:t>
            </a:r>
            <a:r>
              <a:rPr lang="zh-CN" altLang="en-US" dirty="0"/>
              <a:t>结构，传输控制和状态信息</a:t>
            </a:r>
            <a:endParaRPr lang="en-US" altLang="zh-CN" dirty="0"/>
          </a:p>
          <a:p>
            <a:pPr lvl="1"/>
            <a:r>
              <a:rPr lang="en-US" altLang="zh-CN" dirty="0" err="1"/>
              <a:t>BlockManager</a:t>
            </a:r>
            <a:r>
              <a:rPr lang="en-US" altLang="zh-CN" dirty="0"/>
              <a:t>, </a:t>
            </a:r>
            <a:r>
              <a:rPr lang="en-US" altLang="zh-CN" dirty="0" err="1"/>
              <a:t>BlockManagerMaster</a:t>
            </a:r>
            <a:r>
              <a:rPr lang="en-US" altLang="zh-CN" dirty="0"/>
              <a:t>, </a:t>
            </a:r>
            <a:r>
              <a:rPr lang="en-US" altLang="zh-CN" dirty="0" err="1"/>
              <a:t>BlockManagerMasterEndpoint</a:t>
            </a:r>
            <a:r>
              <a:rPr lang="en-US" altLang="zh-CN" dirty="0"/>
              <a:t>, </a:t>
            </a:r>
            <a:r>
              <a:rPr lang="en-US" altLang="zh-CN" dirty="0" err="1"/>
              <a:t>BlockManagerSlaveEndpoint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55" y="2531906"/>
            <a:ext cx="5102996" cy="414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1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</a:t>
            </a:r>
            <a:r>
              <a:rPr lang="en-US" altLang="zh-CN" dirty="0"/>
              <a:t>Spark</a:t>
            </a:r>
            <a:r>
              <a:rPr lang="zh-CN" altLang="en-US" dirty="0"/>
              <a:t>在</a:t>
            </a:r>
            <a:r>
              <a:rPr lang="zh-CN" altLang="en-US" dirty="0">
                <a:highlight>
                  <a:srgbClr val="FFFF00"/>
                </a:highlight>
              </a:rPr>
              <a:t>伯克利的数据分析软件栈</a:t>
            </a:r>
            <a:r>
              <a:rPr lang="en-US" altLang="zh-CN" dirty="0">
                <a:highlight>
                  <a:srgbClr val="FFFF00"/>
                </a:highlight>
              </a:rPr>
              <a:t>BDAS</a:t>
            </a:r>
            <a:r>
              <a:rPr lang="zh-CN" altLang="en-US" dirty="0"/>
              <a:t>（</a:t>
            </a:r>
            <a:r>
              <a:rPr lang="en-US" altLang="zh-CN" dirty="0"/>
              <a:t>Berkeley Data Analytics Stack</a:t>
            </a:r>
            <a:r>
              <a:rPr lang="zh-CN" altLang="en-US" dirty="0"/>
              <a:t>）中的位置可见，</a:t>
            </a:r>
            <a:r>
              <a:rPr lang="en-US" altLang="zh-CN" dirty="0"/>
              <a:t>Spark</a:t>
            </a:r>
            <a:r>
              <a:rPr lang="zh-CN" altLang="en-US" dirty="0"/>
              <a:t>专注于数据的计算，而数据的存储在生产环境中往往还是由</a:t>
            </a:r>
            <a:r>
              <a:rPr lang="en-US" altLang="zh-CN" dirty="0"/>
              <a:t>Hadoop</a:t>
            </a:r>
            <a:r>
              <a:rPr lang="zh-CN" altLang="en-US" dirty="0"/>
              <a:t>分布式文件系统</a:t>
            </a:r>
            <a:r>
              <a:rPr lang="en-US" altLang="zh-CN" dirty="0"/>
              <a:t>HDFS</a:t>
            </a:r>
            <a:r>
              <a:rPr lang="zh-CN" altLang="en-US" dirty="0"/>
              <a:t>承担。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96" y="2245713"/>
            <a:ext cx="6949149" cy="38483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29789" y="6200047"/>
            <a:ext cx="239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BDAS Components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994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——Storage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存储层</a:t>
            </a:r>
            <a:endParaRPr lang="en-US" altLang="zh-CN" dirty="0"/>
          </a:p>
          <a:p>
            <a:pPr lvl="1"/>
            <a:r>
              <a:rPr lang="zh-CN" altLang="en-US" dirty="0"/>
              <a:t>负责将数据存储到内存、磁盘或堆外内存中，为数据在远程节点生成副本</a:t>
            </a:r>
            <a:endParaRPr lang="en-US" altLang="zh-CN" dirty="0"/>
          </a:p>
          <a:p>
            <a:pPr lvl="1"/>
            <a:r>
              <a:rPr lang="en-US" altLang="zh-CN" dirty="0" err="1"/>
              <a:t>DiskStore</a:t>
            </a:r>
            <a:r>
              <a:rPr lang="en-US" altLang="zh-CN" dirty="0"/>
              <a:t>, </a:t>
            </a:r>
            <a:r>
              <a:rPr lang="en-US" altLang="zh-CN" dirty="0" err="1"/>
              <a:t>MemoryStore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2" y="2793286"/>
            <a:ext cx="4452292" cy="217609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748" y="1885949"/>
            <a:ext cx="4255931" cy="3429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748" y="5328337"/>
            <a:ext cx="4155196" cy="38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42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——Storage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53" y="925768"/>
            <a:ext cx="4492267" cy="998282"/>
          </a:xfrm>
          <a:prstGeom prst="rect">
            <a:avLst/>
          </a:prstGeom>
          <a:ln>
            <a:solidFill>
              <a:srgbClr val="6F0E6F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53" y="2156476"/>
            <a:ext cx="4750087" cy="1380474"/>
          </a:xfrm>
          <a:prstGeom prst="rect">
            <a:avLst/>
          </a:prstGeom>
          <a:ln>
            <a:solidFill>
              <a:srgbClr val="6F0E6F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192" y="800060"/>
            <a:ext cx="4407808" cy="3663990"/>
          </a:xfrm>
          <a:prstGeom prst="rect">
            <a:avLst/>
          </a:prstGeom>
          <a:ln>
            <a:solidFill>
              <a:srgbClr val="6F0E6F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70" y="3465098"/>
            <a:ext cx="4210050" cy="2332452"/>
          </a:xfrm>
          <a:prstGeom prst="rect">
            <a:avLst/>
          </a:prstGeom>
          <a:ln>
            <a:solidFill>
              <a:srgbClr val="6F0E6F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702670" y="925768"/>
            <a:ext cx="1576980" cy="121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02670" y="1669802"/>
            <a:ext cx="1576980" cy="121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10620" y="3250952"/>
            <a:ext cx="1576980" cy="121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170540" y="4203156"/>
            <a:ext cx="1576980" cy="121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170540" y="3829452"/>
            <a:ext cx="1576980" cy="121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35606" y="5438928"/>
            <a:ext cx="2974394" cy="123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42" y="5858436"/>
            <a:ext cx="3551115" cy="741929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773" y="4576860"/>
            <a:ext cx="4375662" cy="2229007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178" y="6518443"/>
            <a:ext cx="2813504" cy="209209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26" name="文本框 25"/>
          <p:cNvSpPr txBox="1"/>
          <p:nvPr/>
        </p:nvSpPr>
        <p:spPr>
          <a:xfrm>
            <a:off x="0" y="551133"/>
            <a:ext cx="1681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6F0E6F"/>
                </a:solidFill>
              </a:rPr>
              <a:t>BlockManager</a:t>
            </a:r>
            <a:endParaRPr lang="zh-CN" altLang="en-US" sz="2000" dirty="0">
              <a:solidFill>
                <a:srgbClr val="6F0E6F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30532" y="3039656"/>
            <a:ext cx="1681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6F0E6F"/>
                </a:solidFill>
              </a:rPr>
              <a:t>BlockManager</a:t>
            </a:r>
            <a:endParaRPr lang="zh-CN" altLang="en-US" sz="2000" dirty="0">
              <a:solidFill>
                <a:srgbClr val="6F0E6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220295" y="6231997"/>
            <a:ext cx="220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FFC000"/>
                </a:solidFill>
              </a:rPr>
              <a:t>ChunkedByteBuffer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2354" y="6240942"/>
            <a:ext cx="1171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00B050"/>
                </a:solidFill>
              </a:rPr>
              <a:t>DiskStore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316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——Storage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Block</a:t>
            </a:r>
            <a:r>
              <a:rPr lang="zh-CN" altLang="en-US" dirty="0"/>
              <a:t>和</a:t>
            </a:r>
            <a:r>
              <a:rPr lang="en-US" altLang="zh-CN" dirty="0"/>
              <a:t>RDD</a:t>
            </a:r>
            <a:r>
              <a:rPr lang="zh-CN" altLang="en-US" dirty="0"/>
              <a:t>的</a:t>
            </a:r>
            <a:r>
              <a:rPr lang="en-US" altLang="zh-CN" dirty="0"/>
              <a:t>Partition</a:t>
            </a:r>
            <a:r>
              <a:rPr lang="zh-CN" altLang="en-US" dirty="0"/>
              <a:t>如何关联？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828673"/>
            <a:ext cx="3848099" cy="6008796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矩形 8"/>
          <p:cNvSpPr/>
          <p:nvPr/>
        </p:nvSpPr>
        <p:spPr>
          <a:xfrm>
            <a:off x="4933950" y="6372013"/>
            <a:ext cx="1377950" cy="339937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89500" y="3767032"/>
            <a:ext cx="1670050" cy="339937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89500" y="1608033"/>
            <a:ext cx="2495550" cy="15091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3" y="1620733"/>
            <a:ext cx="4231917" cy="940426"/>
          </a:xfrm>
          <a:prstGeom prst="rect">
            <a:avLst/>
          </a:prstGeom>
          <a:ln>
            <a:solidFill>
              <a:srgbClr val="6F0E6F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420454" y="1742656"/>
            <a:ext cx="1485586" cy="108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5" y="2993754"/>
            <a:ext cx="4203400" cy="326686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2303971" y="1668402"/>
            <a:ext cx="1681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6F0E6F"/>
                </a:solidFill>
              </a:rPr>
              <a:t>BlockManager</a:t>
            </a:r>
            <a:endParaRPr lang="zh-CN" altLang="en-US" sz="2000" dirty="0">
              <a:solidFill>
                <a:srgbClr val="6F0E6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94404" y="3706859"/>
            <a:ext cx="1171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00B050"/>
                </a:solidFill>
              </a:rPr>
              <a:t>DiskStore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0454" y="3123146"/>
            <a:ext cx="1964606" cy="108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724475" y="3730778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C000"/>
                </a:solidFill>
              </a:rPr>
              <a:t>RDD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02" y="4891486"/>
            <a:ext cx="4021912" cy="60853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2470058" y="4795642"/>
            <a:ext cx="998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00B0F0"/>
                </a:solidFill>
              </a:rPr>
              <a:t>BlockId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 rot="16771674">
            <a:off x="4591671" y="5117564"/>
            <a:ext cx="1965729" cy="1480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16771674">
            <a:off x="4977379" y="2688295"/>
            <a:ext cx="1965729" cy="1480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3127178">
            <a:off x="656662" y="4035444"/>
            <a:ext cx="5523021" cy="1597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15611703">
            <a:off x="680797" y="3976929"/>
            <a:ext cx="1575736" cy="15951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236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——Shuffle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43</a:t>
            </a:fld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58235" y="964410"/>
            <a:ext cx="8625951" cy="2306819"/>
            <a:chOff x="281163" y="2329688"/>
            <a:chExt cx="8625951" cy="2306819"/>
          </a:xfrm>
        </p:grpSpPr>
        <p:sp>
          <p:nvSpPr>
            <p:cNvPr id="7" name="矩形 6"/>
            <p:cNvSpPr/>
            <p:nvPr/>
          </p:nvSpPr>
          <p:spPr>
            <a:xfrm>
              <a:off x="1587239" y="2828922"/>
              <a:ext cx="1344076" cy="2935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581816" y="3575340"/>
              <a:ext cx="1344076" cy="2935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23069" y="2808031"/>
              <a:ext cx="1410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solidFill>
                    <a:schemeClr val="bg1"/>
                  </a:solidFill>
                </a:rPr>
                <a:t>cstor</a:t>
              </a:r>
              <a:r>
                <a:rPr lang="en-US" altLang="zh-CN" sz="1400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cstor</a:t>
              </a:r>
              <a:r>
                <a:rPr lang="en-US" altLang="zh-CN" sz="1400" dirty="0">
                  <a:solidFill>
                    <a:schemeClr val="bg1"/>
                  </a:solidFill>
                </a:rPr>
                <a:t> china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23068" y="3552638"/>
              <a:ext cx="1408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solidFill>
                    <a:schemeClr val="bg1"/>
                  </a:solidFill>
                </a:rPr>
                <a:t>cstor</a:t>
              </a:r>
              <a:r>
                <a:rPr lang="en-US" altLang="zh-CN" sz="1400" dirty="0">
                  <a:solidFill>
                    <a:schemeClr val="bg1"/>
                  </a:solidFill>
                </a:rPr>
                <a:t> china 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cstor</a:t>
              </a:r>
              <a:r>
                <a:rPr lang="en-US" altLang="zh-CN" sz="1400" dirty="0">
                  <a:solidFill>
                    <a:schemeClr val="bg1"/>
                  </a:solidFill>
                </a:rPr>
                <a:t> 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81816" y="2615289"/>
              <a:ext cx="1349500" cy="50051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25033" y="2598701"/>
              <a:ext cx="1406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cSlave0</a:t>
              </a:r>
              <a:r>
                <a:rPr lang="zh-CN" altLang="en-US" sz="1400" dirty="0"/>
                <a:t>存储</a:t>
              </a:r>
              <a:r>
                <a:rPr lang="en-US" altLang="zh-CN" sz="1400" dirty="0"/>
                <a:t>file0</a:t>
              </a:r>
              <a:endParaRPr lang="zh-CN" altLang="en-US" sz="14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25033" y="3335581"/>
              <a:ext cx="1406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cSlave1</a:t>
              </a:r>
              <a:r>
                <a:rPr lang="zh-CN" altLang="en-US" sz="1400" dirty="0"/>
                <a:t>存储</a:t>
              </a:r>
              <a:r>
                <a:rPr lang="en-US" altLang="zh-CN" sz="1400" dirty="0"/>
                <a:t>file1</a:t>
              </a:r>
              <a:endParaRPr lang="zh-CN" altLang="en-US" sz="14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693511" y="2628404"/>
              <a:ext cx="1446935" cy="484905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90895" y="2853565"/>
              <a:ext cx="1449552" cy="2616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&lt;china,2&gt; &lt;cstor,1&gt;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709781" y="2598195"/>
              <a:ext cx="1408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cSlave0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处理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file0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>
              <a:off x="2983881" y="2765055"/>
              <a:ext cx="657066" cy="900220"/>
            </a:xfrm>
            <a:prstGeom prst="rightArrow">
              <a:avLst>
                <a:gd name="adj1" fmla="val 54911"/>
                <a:gd name="adj2" fmla="val 4084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处理本机数据</a:t>
              </a:r>
            </a:p>
          </p:txBody>
        </p:sp>
        <p:sp>
          <p:nvSpPr>
            <p:cNvPr id="18" name="左大括号 17"/>
            <p:cNvSpPr/>
            <p:nvPr/>
          </p:nvSpPr>
          <p:spPr>
            <a:xfrm rot="16200000">
              <a:off x="2154844" y="3222308"/>
              <a:ext cx="197264" cy="1460811"/>
            </a:xfrm>
            <a:prstGeom prst="leftBrace">
              <a:avLst>
                <a:gd name="adj1" fmla="val 40522"/>
                <a:gd name="adj2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82223" y="4027173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分布式存储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576393" y="3361707"/>
              <a:ext cx="1349500" cy="500519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699957" y="3389188"/>
              <a:ext cx="1446935" cy="484905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97341" y="3614349"/>
              <a:ext cx="1449552" cy="2616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&lt;china,1&gt; &lt;cstor,2&gt;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716227" y="3358979"/>
              <a:ext cx="1408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cSlave1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处理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file1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左大括号 23"/>
            <p:cNvSpPr/>
            <p:nvPr/>
          </p:nvSpPr>
          <p:spPr>
            <a:xfrm rot="16200000">
              <a:off x="4323485" y="3551298"/>
              <a:ext cx="197264" cy="1449552"/>
            </a:xfrm>
            <a:prstGeom prst="leftBrace">
              <a:avLst>
                <a:gd name="adj1" fmla="val 40522"/>
                <a:gd name="adj2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020122" y="433693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本地计算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1163" y="2836676"/>
              <a:ext cx="905517" cy="7386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CMaster0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存储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主节点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020954" y="2904694"/>
              <a:ext cx="886160" cy="7386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CMaster1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计算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主节点</a:t>
              </a: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186681" y="3470872"/>
              <a:ext cx="400557" cy="143259"/>
            </a:xfrm>
            <a:custGeom>
              <a:avLst/>
              <a:gdLst>
                <a:gd name="connsiteX0" fmla="*/ 0 w 1320800"/>
                <a:gd name="connsiteY0" fmla="*/ 0 h 698500"/>
                <a:gd name="connsiteX1" fmla="*/ 444500 w 1320800"/>
                <a:gd name="connsiteY1" fmla="*/ 546100 h 698500"/>
                <a:gd name="connsiteX2" fmla="*/ 1320800 w 1320800"/>
                <a:gd name="connsiteY2" fmla="*/ 698500 h 69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698500">
                  <a:moveTo>
                    <a:pt x="0" y="0"/>
                  </a:moveTo>
                  <a:cubicBezTo>
                    <a:pt x="112183" y="214841"/>
                    <a:pt x="224367" y="429683"/>
                    <a:pt x="444500" y="546100"/>
                  </a:cubicBezTo>
                  <a:cubicBezTo>
                    <a:pt x="664633" y="662517"/>
                    <a:pt x="992716" y="680508"/>
                    <a:pt x="1320800" y="698500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flipV="1">
              <a:off x="1186681" y="2847662"/>
              <a:ext cx="392692" cy="99990"/>
            </a:xfrm>
            <a:custGeom>
              <a:avLst/>
              <a:gdLst>
                <a:gd name="connsiteX0" fmla="*/ 0 w 1320800"/>
                <a:gd name="connsiteY0" fmla="*/ 0 h 698500"/>
                <a:gd name="connsiteX1" fmla="*/ 444500 w 1320800"/>
                <a:gd name="connsiteY1" fmla="*/ 546100 h 698500"/>
                <a:gd name="connsiteX2" fmla="*/ 1320800 w 1320800"/>
                <a:gd name="connsiteY2" fmla="*/ 698500 h 69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698500">
                  <a:moveTo>
                    <a:pt x="0" y="0"/>
                  </a:moveTo>
                  <a:cubicBezTo>
                    <a:pt x="112183" y="214841"/>
                    <a:pt x="224367" y="429683"/>
                    <a:pt x="444500" y="546100"/>
                  </a:cubicBezTo>
                  <a:cubicBezTo>
                    <a:pt x="664633" y="662517"/>
                    <a:pt x="992716" y="680508"/>
                    <a:pt x="1320800" y="698500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flipH="1">
              <a:off x="7658101" y="3643358"/>
              <a:ext cx="362852" cy="199210"/>
            </a:xfrm>
            <a:custGeom>
              <a:avLst/>
              <a:gdLst>
                <a:gd name="connsiteX0" fmla="*/ 0 w 1320800"/>
                <a:gd name="connsiteY0" fmla="*/ 0 h 698500"/>
                <a:gd name="connsiteX1" fmla="*/ 444500 w 1320800"/>
                <a:gd name="connsiteY1" fmla="*/ 546100 h 698500"/>
                <a:gd name="connsiteX2" fmla="*/ 1320800 w 1320800"/>
                <a:gd name="connsiteY2" fmla="*/ 698500 h 69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698500">
                  <a:moveTo>
                    <a:pt x="0" y="0"/>
                  </a:moveTo>
                  <a:cubicBezTo>
                    <a:pt x="112183" y="214841"/>
                    <a:pt x="224367" y="429683"/>
                    <a:pt x="444500" y="546100"/>
                  </a:cubicBezTo>
                  <a:cubicBezTo>
                    <a:pt x="664633" y="662517"/>
                    <a:pt x="992716" y="680508"/>
                    <a:pt x="1320800" y="698500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flipH="1" flipV="1">
              <a:off x="7674371" y="2765054"/>
              <a:ext cx="346581" cy="154536"/>
            </a:xfrm>
            <a:custGeom>
              <a:avLst/>
              <a:gdLst>
                <a:gd name="connsiteX0" fmla="*/ 0 w 1320800"/>
                <a:gd name="connsiteY0" fmla="*/ 0 h 698500"/>
                <a:gd name="connsiteX1" fmla="*/ 444500 w 1320800"/>
                <a:gd name="connsiteY1" fmla="*/ 546100 h 698500"/>
                <a:gd name="connsiteX2" fmla="*/ 1320800 w 1320800"/>
                <a:gd name="connsiteY2" fmla="*/ 698500 h 69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698500">
                  <a:moveTo>
                    <a:pt x="0" y="0"/>
                  </a:moveTo>
                  <a:cubicBezTo>
                    <a:pt x="112183" y="214841"/>
                    <a:pt x="224367" y="429683"/>
                    <a:pt x="444500" y="546100"/>
                  </a:cubicBezTo>
                  <a:cubicBezTo>
                    <a:pt x="664633" y="662517"/>
                    <a:pt x="992716" y="680508"/>
                    <a:pt x="1320800" y="698500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767737" y="2409310"/>
              <a:ext cx="1804257" cy="710243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790391" y="2659990"/>
              <a:ext cx="762359" cy="43088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&lt;china,2&gt; </a:t>
              </a:r>
            </a:p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&lt;china,1&gt;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877469" y="2372283"/>
              <a:ext cx="1726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汇总到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cSlave0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合并</a:t>
              </a:r>
            </a:p>
          </p:txBody>
        </p:sp>
        <p:sp>
          <p:nvSpPr>
            <p:cNvPr id="35" name="左大括号 34"/>
            <p:cNvSpPr/>
            <p:nvPr/>
          </p:nvSpPr>
          <p:spPr>
            <a:xfrm rot="16200000">
              <a:off x="6571233" y="3368002"/>
              <a:ext cx="197264" cy="1804257"/>
            </a:xfrm>
            <a:prstGeom prst="leftBrace">
              <a:avLst>
                <a:gd name="adj1" fmla="val 40522"/>
                <a:gd name="adj2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80547" y="435950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本地计算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808565" y="2743713"/>
              <a:ext cx="742950" cy="2616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&lt;china,3&gt;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接箭头连接符 37"/>
            <p:cNvCxnSpPr>
              <a:stCxn id="33" idx="3"/>
              <a:endCxn id="37" idx="1"/>
            </p:cNvCxnSpPr>
            <p:nvPr/>
          </p:nvCxnSpPr>
          <p:spPr>
            <a:xfrm flipV="1">
              <a:off x="6552750" y="2874518"/>
              <a:ext cx="255815" cy="9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5767737" y="3377360"/>
              <a:ext cx="1804257" cy="710243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790391" y="3628040"/>
              <a:ext cx="762359" cy="43088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&lt;cstor,1&gt; </a:t>
              </a:r>
            </a:p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&lt;cstor,2&gt;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77469" y="3340333"/>
              <a:ext cx="1726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汇总到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cSlave0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合并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808565" y="3711763"/>
              <a:ext cx="742950" cy="2616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&lt;cstor,3&gt;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直接箭头连接符 42"/>
            <p:cNvCxnSpPr>
              <a:stCxn id="40" idx="3"/>
              <a:endCxn id="42" idx="1"/>
            </p:cNvCxnSpPr>
            <p:nvPr/>
          </p:nvCxnSpPr>
          <p:spPr>
            <a:xfrm flipV="1">
              <a:off x="6552750" y="3842568"/>
              <a:ext cx="255815" cy="9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左大括号 43"/>
            <p:cNvSpPr/>
            <p:nvPr/>
          </p:nvSpPr>
          <p:spPr>
            <a:xfrm rot="16200000">
              <a:off x="5359884" y="3974724"/>
              <a:ext cx="197264" cy="595741"/>
            </a:xfrm>
            <a:prstGeom prst="leftBrace">
              <a:avLst>
                <a:gd name="adj1" fmla="val 40522"/>
                <a:gd name="adj2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218102" y="4336931"/>
              <a:ext cx="495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洗牌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3640947" y="2329688"/>
              <a:ext cx="4017154" cy="84727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640947" y="3307767"/>
              <a:ext cx="4017154" cy="83325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>
              <a:stCxn id="15" idx="3"/>
              <a:endCxn id="33" idx="1"/>
            </p:cNvCxnSpPr>
            <p:nvPr/>
          </p:nvCxnSpPr>
          <p:spPr>
            <a:xfrm flipV="1">
              <a:off x="5140447" y="2875434"/>
              <a:ext cx="649944" cy="108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5" idx="3"/>
              <a:endCxn id="40" idx="1"/>
            </p:cNvCxnSpPr>
            <p:nvPr/>
          </p:nvCxnSpPr>
          <p:spPr>
            <a:xfrm>
              <a:off x="5140447" y="2984370"/>
              <a:ext cx="649944" cy="859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22" idx="3"/>
              <a:endCxn id="33" idx="1"/>
            </p:cNvCxnSpPr>
            <p:nvPr/>
          </p:nvCxnSpPr>
          <p:spPr>
            <a:xfrm flipV="1">
              <a:off x="5146893" y="2875434"/>
              <a:ext cx="643498" cy="869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22" idx="3"/>
              <a:endCxn id="40" idx="1"/>
            </p:cNvCxnSpPr>
            <p:nvPr/>
          </p:nvCxnSpPr>
          <p:spPr>
            <a:xfrm>
              <a:off x="5146893" y="3745154"/>
              <a:ext cx="643498" cy="98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4066542" y="3863621"/>
              <a:ext cx="614271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Map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931078" y="3866887"/>
              <a:ext cx="841256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Shuffle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166834" y="3863621"/>
              <a:ext cx="877933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Reduce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2" y="3403347"/>
            <a:ext cx="7142731" cy="31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16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——Shuffle</a:t>
            </a:r>
            <a:r>
              <a:rPr lang="zh-CN" altLang="en-US" dirty="0"/>
              <a:t>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可插拔的</a:t>
            </a:r>
            <a:r>
              <a:rPr lang="en-US" altLang="zh-CN" dirty="0"/>
              <a:t>Shuffle</a:t>
            </a:r>
            <a:r>
              <a:rPr lang="zh-CN" altLang="en-US" dirty="0"/>
              <a:t>框架</a:t>
            </a:r>
            <a:endParaRPr lang="en-US" altLang="zh-CN" dirty="0"/>
          </a:p>
          <a:p>
            <a:pPr lvl="1"/>
            <a:r>
              <a:rPr lang="en-US" altLang="zh-CN" dirty="0" err="1"/>
              <a:t>ShuffleDependency</a:t>
            </a:r>
            <a:r>
              <a:rPr lang="zh-CN" altLang="en-US" dirty="0"/>
              <a:t>，</a:t>
            </a:r>
            <a:r>
              <a:rPr lang="en-US" altLang="zh-CN" dirty="0" err="1"/>
              <a:t>ShuffleManager</a:t>
            </a:r>
            <a:r>
              <a:rPr lang="zh-CN" altLang="en-US" dirty="0"/>
              <a:t>，</a:t>
            </a:r>
            <a:r>
              <a:rPr lang="en-US" altLang="zh-CN" dirty="0" err="1"/>
              <a:t>ShuffleHandle</a:t>
            </a:r>
            <a:endParaRPr lang="en-US" altLang="zh-CN" dirty="0"/>
          </a:p>
          <a:p>
            <a:pPr lvl="1"/>
            <a:r>
              <a:rPr lang="en-US" altLang="zh-CN" dirty="0" err="1"/>
              <a:t>ShuffleReader</a:t>
            </a:r>
            <a:r>
              <a:rPr lang="zh-CN" altLang="en-US" dirty="0"/>
              <a:t>，</a:t>
            </a:r>
            <a:r>
              <a:rPr lang="en-US" altLang="zh-CN" dirty="0" err="1"/>
              <a:t>ShuffleWriter</a:t>
            </a:r>
            <a:endParaRPr lang="en-US" altLang="zh-CN" dirty="0"/>
          </a:p>
          <a:p>
            <a:pPr lvl="1"/>
            <a:r>
              <a:rPr lang="en-US" altLang="zh-CN" dirty="0" err="1"/>
              <a:t>ShuffleMapTask</a:t>
            </a:r>
            <a:r>
              <a:rPr lang="zh-CN" altLang="en-US" dirty="0"/>
              <a:t>，</a:t>
            </a:r>
            <a:r>
              <a:rPr lang="en-US" altLang="zh-CN" dirty="0" err="1"/>
              <a:t>ResultTask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【1】</a:t>
            </a:r>
            <a:r>
              <a:rPr lang="zh-CN" altLang="en-US" dirty="0"/>
              <a:t>构建</a:t>
            </a:r>
            <a:r>
              <a:rPr lang="en-US" altLang="zh-CN" dirty="0"/>
              <a:t>RDD</a:t>
            </a:r>
            <a:r>
              <a:rPr lang="zh-CN" altLang="en-US" dirty="0"/>
              <a:t>时确定好与父</a:t>
            </a:r>
            <a:r>
              <a:rPr lang="en-US" altLang="zh-CN" dirty="0"/>
              <a:t>RDD</a:t>
            </a:r>
            <a:r>
              <a:rPr lang="zh-CN" altLang="en-US" dirty="0"/>
              <a:t>之间的依赖关系，如果是</a:t>
            </a:r>
            <a:r>
              <a:rPr lang="en-US" altLang="zh-CN" dirty="0" err="1"/>
              <a:t>ShuffleDependency</a:t>
            </a:r>
            <a:r>
              <a:rPr lang="zh-CN" altLang="en-US" dirty="0"/>
              <a:t>，会向</a:t>
            </a:r>
            <a:r>
              <a:rPr lang="en-US" altLang="zh-CN" dirty="0" err="1"/>
              <a:t>ShuffleManager</a:t>
            </a:r>
            <a:r>
              <a:rPr lang="zh-CN" altLang="en-US" dirty="0"/>
              <a:t>注册，获取</a:t>
            </a:r>
            <a:r>
              <a:rPr lang="en-US" altLang="zh-CN" dirty="0"/>
              <a:t>Handle</a:t>
            </a:r>
            <a:r>
              <a:rPr lang="zh-CN" altLang="en-US" dirty="0"/>
              <a:t>，用来保存父</a:t>
            </a:r>
            <a:r>
              <a:rPr lang="en-US" altLang="zh-CN" dirty="0"/>
              <a:t>RDD</a:t>
            </a:r>
            <a:r>
              <a:rPr lang="zh-CN" altLang="en-US" dirty="0"/>
              <a:t>的相关信息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【2】</a:t>
            </a:r>
            <a:r>
              <a:rPr lang="zh-CN" altLang="en-US" dirty="0"/>
              <a:t>在实际计算时，</a:t>
            </a:r>
            <a:r>
              <a:rPr lang="en-US" altLang="zh-CN" dirty="0" err="1"/>
              <a:t>runTask</a:t>
            </a:r>
            <a:r>
              <a:rPr lang="zh-CN" altLang="en-US" dirty="0"/>
              <a:t>会调用</a:t>
            </a:r>
            <a:r>
              <a:rPr lang="en-US" altLang="zh-CN" dirty="0"/>
              <a:t>RDD compute</a:t>
            </a:r>
            <a:r>
              <a:rPr lang="zh-CN" altLang="en-US" dirty="0"/>
              <a:t>方法，其中根据</a:t>
            </a:r>
            <a:r>
              <a:rPr lang="en-US" altLang="zh-CN" dirty="0"/>
              <a:t>dependency</a:t>
            </a:r>
            <a:r>
              <a:rPr lang="zh-CN" altLang="en-US" dirty="0"/>
              <a:t>获取</a:t>
            </a:r>
            <a:r>
              <a:rPr lang="en-US" altLang="zh-CN" dirty="0"/>
              <a:t>reader</a:t>
            </a:r>
            <a:r>
              <a:rPr lang="zh-CN" altLang="en-US" dirty="0"/>
              <a:t>读取用来计算</a:t>
            </a:r>
            <a:r>
              <a:rPr lang="en-US" altLang="zh-CN" dirty="0"/>
              <a:t>RDD</a:t>
            </a:r>
            <a:r>
              <a:rPr lang="zh-CN" altLang="en-US" dirty="0"/>
              <a:t>的输入数据，也就是之前</a:t>
            </a:r>
            <a:r>
              <a:rPr lang="en-US" altLang="zh-CN" dirty="0"/>
              <a:t>shuffle</a:t>
            </a:r>
            <a:r>
              <a:rPr lang="zh-CN" altLang="en-US" dirty="0"/>
              <a:t>操作写入的数据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【3】</a:t>
            </a:r>
            <a:r>
              <a:rPr lang="zh-CN" altLang="en-US" dirty="0"/>
              <a:t>当</a:t>
            </a:r>
            <a:r>
              <a:rPr lang="en-US" altLang="zh-CN" dirty="0" err="1"/>
              <a:t>runTask</a:t>
            </a:r>
            <a:r>
              <a:rPr lang="zh-CN" altLang="en-US" dirty="0"/>
              <a:t>完成计算后，获取子</a:t>
            </a:r>
            <a:r>
              <a:rPr lang="en-US" altLang="zh-CN" dirty="0"/>
              <a:t>RDD</a:t>
            </a:r>
            <a:r>
              <a:rPr lang="zh-CN" altLang="en-US" dirty="0"/>
              <a:t>之间的依赖关系，如果是</a:t>
            </a:r>
            <a:r>
              <a:rPr lang="en-US" altLang="zh-CN" dirty="0"/>
              <a:t>shuffle</a:t>
            </a:r>
            <a:r>
              <a:rPr lang="zh-CN" altLang="en-US" dirty="0"/>
              <a:t>依赖则同样通过</a:t>
            </a:r>
            <a:r>
              <a:rPr lang="en-US" altLang="zh-CN" dirty="0"/>
              <a:t>dependency</a:t>
            </a:r>
            <a:r>
              <a:rPr lang="zh-CN" altLang="en-US" dirty="0"/>
              <a:t>和</a:t>
            </a:r>
            <a:r>
              <a:rPr lang="en-US" altLang="zh-CN" dirty="0" err="1"/>
              <a:t>ShuffleManager</a:t>
            </a:r>
            <a:r>
              <a:rPr lang="zh-CN" altLang="en-US" dirty="0"/>
              <a:t>获得</a:t>
            </a:r>
            <a:r>
              <a:rPr lang="en-US" altLang="zh-CN" dirty="0"/>
              <a:t>Handle</a:t>
            </a:r>
            <a:r>
              <a:rPr lang="zh-CN" altLang="en-US" dirty="0"/>
              <a:t>，进而获得</a:t>
            </a:r>
            <a:r>
              <a:rPr lang="en-US" altLang="zh-CN" dirty="0"/>
              <a:t>writer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64610" y="3278849"/>
            <a:ext cx="174919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看</a:t>
            </a:r>
            <a:r>
              <a:rPr lang="en-US" altLang="zh-CN" dirty="0">
                <a:solidFill>
                  <a:schemeClr val="bg1"/>
                </a:solidFill>
              </a:rPr>
              <a:t>RDD</a:t>
            </a:r>
            <a:r>
              <a:rPr lang="zh-CN" altLang="en-US" dirty="0">
                <a:solidFill>
                  <a:schemeClr val="bg1"/>
                </a:solidFill>
              </a:rPr>
              <a:t>创建过程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64610" y="4559009"/>
            <a:ext cx="174919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看</a:t>
            </a:r>
            <a:r>
              <a:rPr lang="en-US" altLang="zh-CN" dirty="0">
                <a:solidFill>
                  <a:schemeClr val="bg1"/>
                </a:solidFill>
              </a:rPr>
              <a:t>RDD</a:t>
            </a:r>
            <a:r>
              <a:rPr lang="zh-CN" altLang="en-US" dirty="0">
                <a:solidFill>
                  <a:schemeClr val="bg1"/>
                </a:solidFill>
              </a:rPr>
              <a:t>计算过程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64609" y="5554226"/>
            <a:ext cx="196842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看</a:t>
            </a:r>
            <a:r>
              <a:rPr lang="en-US" altLang="zh-CN" dirty="0">
                <a:solidFill>
                  <a:schemeClr val="bg1"/>
                </a:solidFill>
              </a:rPr>
              <a:t>Task</a:t>
            </a:r>
            <a:r>
              <a:rPr lang="zh-CN" altLang="en-US" dirty="0">
                <a:solidFill>
                  <a:schemeClr val="bg1"/>
                </a:solidFill>
              </a:rPr>
              <a:t>结束的处理</a:t>
            </a:r>
          </a:p>
        </p:txBody>
      </p:sp>
    </p:spTree>
    <p:extLst>
      <p:ext uri="{BB962C8B-B14F-4D97-AF65-F5344CB8AC3E}">
        <p14:creationId xmlns:p14="http://schemas.microsoft.com/office/powerpoint/2010/main" val="3996754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——Shuffle</a:t>
            </a:r>
            <a:r>
              <a:rPr lang="zh-CN" altLang="en-US" dirty="0"/>
              <a:t>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【1】ShuffleDependency</a:t>
            </a:r>
            <a:r>
              <a:rPr lang="zh-CN" altLang="en-US" dirty="0"/>
              <a:t>向</a:t>
            </a:r>
            <a:r>
              <a:rPr lang="en-US" altLang="zh-CN" dirty="0" err="1"/>
              <a:t>ShuffleManager</a:t>
            </a:r>
            <a:r>
              <a:rPr lang="zh-CN" altLang="en-US" dirty="0"/>
              <a:t>注册，获取</a:t>
            </a:r>
            <a:r>
              <a:rPr lang="en-US" altLang="zh-CN" dirty="0"/>
              <a:t>Handle</a:t>
            </a:r>
            <a:r>
              <a:rPr lang="zh-CN" altLang="en-US" dirty="0"/>
              <a:t>，用来保存父</a:t>
            </a:r>
            <a:r>
              <a:rPr lang="en-US" altLang="zh-CN" dirty="0"/>
              <a:t>RDD</a:t>
            </a:r>
            <a:r>
              <a:rPr lang="zh-CN" altLang="en-US" dirty="0"/>
              <a:t>的相关信息</a:t>
            </a:r>
            <a:endParaRPr lang="en-US" altLang="zh-CN" dirty="0"/>
          </a:p>
          <a:p>
            <a:pPr lvl="1"/>
            <a:r>
              <a:rPr lang="en-US" altLang="zh-CN" dirty="0"/>
              <a:t>RDD</a:t>
            </a:r>
            <a:r>
              <a:rPr lang="zh-CN" altLang="en-US" dirty="0"/>
              <a:t>创建时没有建立</a:t>
            </a:r>
            <a:r>
              <a:rPr lang="en-US" altLang="zh-CN" dirty="0"/>
              <a:t>Dependency</a:t>
            </a:r>
            <a:r>
              <a:rPr lang="zh-CN" altLang="en-US" dirty="0"/>
              <a:t>，而是在划分</a:t>
            </a:r>
            <a:r>
              <a:rPr lang="en-US" altLang="zh-CN" dirty="0"/>
              <a:t>stage</a:t>
            </a:r>
            <a:r>
              <a:rPr lang="zh-CN" altLang="en-US" dirty="0"/>
              <a:t>时才会通过获取</a:t>
            </a:r>
            <a:r>
              <a:rPr lang="en-US" altLang="zh-CN" dirty="0"/>
              <a:t>dependency</a:t>
            </a:r>
            <a:r>
              <a:rPr lang="zh-CN" altLang="en-US" dirty="0"/>
              <a:t>新建一个，新建的时候会注册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23144" y="1549109"/>
            <a:ext cx="174919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看</a:t>
            </a:r>
            <a:r>
              <a:rPr lang="en-US" altLang="zh-CN" dirty="0">
                <a:solidFill>
                  <a:schemeClr val="bg1"/>
                </a:solidFill>
              </a:rPr>
              <a:t>RDD</a:t>
            </a:r>
            <a:r>
              <a:rPr lang="zh-CN" altLang="en-US" dirty="0">
                <a:solidFill>
                  <a:schemeClr val="bg1"/>
                </a:solidFill>
              </a:rPr>
              <a:t>创建过程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2398745"/>
            <a:ext cx="5036820" cy="17874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53" y="2150917"/>
            <a:ext cx="4657176" cy="42337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992" y="1899195"/>
            <a:ext cx="4230567" cy="29155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89079" y="3497758"/>
            <a:ext cx="2231194" cy="7551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" y="4369017"/>
            <a:ext cx="3990522" cy="17916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52" y="2296495"/>
            <a:ext cx="5324475" cy="174906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443" y="4560303"/>
            <a:ext cx="6638925" cy="4000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5499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——Shuffle</a:t>
            </a:r>
            <a:r>
              <a:rPr lang="zh-CN" altLang="en-US" dirty="0"/>
              <a:t>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【2】</a:t>
            </a:r>
            <a:r>
              <a:rPr lang="zh-CN" altLang="en-US" dirty="0"/>
              <a:t>在实际计算时，</a:t>
            </a:r>
            <a:r>
              <a:rPr lang="en-US" altLang="zh-CN" dirty="0" err="1"/>
              <a:t>runTask</a:t>
            </a:r>
            <a:r>
              <a:rPr lang="zh-CN" altLang="en-US" dirty="0"/>
              <a:t>会调用</a:t>
            </a:r>
            <a:r>
              <a:rPr lang="en-US" altLang="zh-CN" dirty="0"/>
              <a:t>RDD compute</a:t>
            </a:r>
            <a:r>
              <a:rPr lang="zh-CN" altLang="en-US" dirty="0"/>
              <a:t>方法，其中根据</a:t>
            </a:r>
            <a:r>
              <a:rPr lang="en-US" altLang="zh-CN" dirty="0"/>
              <a:t>dependency</a:t>
            </a:r>
            <a:r>
              <a:rPr lang="zh-CN" altLang="en-US" dirty="0"/>
              <a:t>获取</a:t>
            </a:r>
            <a:r>
              <a:rPr lang="en-US" altLang="zh-CN" dirty="0"/>
              <a:t>reader</a:t>
            </a:r>
            <a:r>
              <a:rPr lang="zh-CN" altLang="en-US" dirty="0"/>
              <a:t>读取用来计算</a:t>
            </a:r>
            <a:r>
              <a:rPr lang="en-US" altLang="zh-CN" dirty="0"/>
              <a:t>RDD</a:t>
            </a:r>
            <a:r>
              <a:rPr lang="zh-CN" altLang="en-US" dirty="0"/>
              <a:t>的输入数据，也就是之前</a:t>
            </a:r>
            <a:r>
              <a:rPr lang="en-US" altLang="zh-CN" dirty="0"/>
              <a:t>shuffle</a:t>
            </a:r>
            <a:r>
              <a:rPr lang="zh-CN" altLang="en-US" dirty="0"/>
              <a:t>操作写入的数据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【3】</a:t>
            </a:r>
            <a:r>
              <a:rPr lang="zh-CN" altLang="en-US" dirty="0"/>
              <a:t>当</a:t>
            </a:r>
            <a:r>
              <a:rPr lang="en-US" altLang="zh-CN" dirty="0" err="1"/>
              <a:t>runTask</a:t>
            </a:r>
            <a:r>
              <a:rPr lang="zh-CN" altLang="en-US" dirty="0"/>
              <a:t>完成计算后，获取子</a:t>
            </a:r>
            <a:r>
              <a:rPr lang="en-US" altLang="zh-CN" dirty="0"/>
              <a:t>RDD</a:t>
            </a:r>
            <a:r>
              <a:rPr lang="zh-CN" altLang="en-US" dirty="0"/>
              <a:t>之间的依赖关系，如果是</a:t>
            </a:r>
            <a:r>
              <a:rPr lang="en-US" altLang="zh-CN" dirty="0"/>
              <a:t>shuffle</a:t>
            </a:r>
            <a:r>
              <a:rPr lang="zh-CN" altLang="en-US" dirty="0"/>
              <a:t>依赖则同样通过</a:t>
            </a:r>
            <a:r>
              <a:rPr lang="en-US" altLang="zh-CN" dirty="0"/>
              <a:t>dependency</a:t>
            </a:r>
            <a:r>
              <a:rPr lang="zh-CN" altLang="en-US" dirty="0"/>
              <a:t>和</a:t>
            </a:r>
            <a:r>
              <a:rPr lang="en-US" altLang="zh-CN" dirty="0" err="1"/>
              <a:t>ShuffleManager</a:t>
            </a:r>
            <a:r>
              <a:rPr lang="zh-CN" altLang="en-US" dirty="0"/>
              <a:t>获得</a:t>
            </a:r>
            <a:r>
              <a:rPr lang="en-US" altLang="zh-CN" dirty="0"/>
              <a:t>Handle</a:t>
            </a:r>
            <a:r>
              <a:rPr lang="zh-CN" altLang="en-US" dirty="0"/>
              <a:t>，进而获得</a:t>
            </a:r>
            <a:r>
              <a:rPr lang="en-US" altLang="zh-CN" dirty="0"/>
              <a:t>writer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49370" y="1815809"/>
            <a:ext cx="174919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看</a:t>
            </a:r>
            <a:r>
              <a:rPr lang="en-US" altLang="zh-CN" dirty="0">
                <a:solidFill>
                  <a:schemeClr val="bg1"/>
                </a:solidFill>
              </a:rPr>
              <a:t>RDD</a:t>
            </a:r>
            <a:r>
              <a:rPr lang="zh-CN" altLang="en-US" dirty="0">
                <a:solidFill>
                  <a:schemeClr val="bg1"/>
                </a:solidFill>
              </a:rPr>
              <a:t>计算过程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719" y="1920666"/>
            <a:ext cx="5051421" cy="12906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22510" y="4100261"/>
            <a:ext cx="196842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看</a:t>
            </a:r>
            <a:r>
              <a:rPr lang="en-US" altLang="zh-CN" dirty="0">
                <a:solidFill>
                  <a:schemeClr val="bg1"/>
                </a:solidFill>
              </a:rPr>
              <a:t>Task</a:t>
            </a:r>
            <a:r>
              <a:rPr lang="zh-CN" altLang="en-US" dirty="0">
                <a:solidFill>
                  <a:schemeClr val="bg1"/>
                </a:solidFill>
              </a:rPr>
              <a:t>结束的处理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9" y="4052832"/>
            <a:ext cx="4741817" cy="26191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35090" y="5495971"/>
            <a:ext cx="495584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可以在</a:t>
            </a:r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en-US" dirty="0">
                <a:solidFill>
                  <a:srgbClr val="FF0000"/>
                </a:solidFill>
              </a:rPr>
              <a:t>操作中找到和</a:t>
            </a:r>
            <a:r>
              <a:rPr lang="en-US" altLang="zh-CN" dirty="0" err="1">
                <a:solidFill>
                  <a:srgbClr val="FF0000"/>
                </a:solidFill>
              </a:rPr>
              <a:t>BlockManager</a:t>
            </a:r>
            <a:r>
              <a:rPr lang="zh-CN" altLang="en-US" dirty="0">
                <a:solidFill>
                  <a:srgbClr val="FF0000"/>
                </a:solidFill>
              </a:rPr>
              <a:t>的关联</a:t>
            </a:r>
          </a:p>
        </p:txBody>
      </p:sp>
    </p:spTree>
    <p:extLst>
      <p:ext uri="{BB962C8B-B14F-4D97-AF65-F5344CB8AC3E}">
        <p14:creationId xmlns:p14="http://schemas.microsoft.com/office/powerpoint/2010/main" val="10301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内核机制解析</a:t>
            </a:r>
            <a:r>
              <a:rPr lang="en-US" altLang="zh-CN" dirty="0"/>
              <a:t>——Shuffle</a:t>
            </a:r>
            <a:r>
              <a:rPr lang="zh-CN" altLang="en-US" dirty="0"/>
              <a:t>机制演进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Shuffle</a:t>
            </a:r>
            <a:r>
              <a:rPr lang="zh-CN" altLang="en-US" dirty="0"/>
              <a:t>前后必不可少地需要网络</a:t>
            </a:r>
            <a:r>
              <a:rPr lang="en-US" altLang="zh-CN" dirty="0"/>
              <a:t>I/O</a:t>
            </a:r>
            <a:r>
              <a:rPr lang="zh-CN" altLang="en-US" dirty="0"/>
              <a:t>，通过数据序列化方法和压缩技术进行效率优化</a:t>
            </a:r>
            <a:endParaRPr lang="en-US" altLang="zh-CN" dirty="0"/>
          </a:p>
          <a:p>
            <a:pPr lvl="1"/>
            <a:r>
              <a:rPr lang="en-US" altLang="zh-CN" dirty="0"/>
              <a:t>Spark</a:t>
            </a:r>
            <a:r>
              <a:rPr lang="zh-CN" altLang="en-US" dirty="0"/>
              <a:t>中序列化方法和压缩算法的配置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Spark 1.0</a:t>
            </a:r>
            <a:r>
              <a:rPr lang="zh-CN" altLang="en-US" dirty="0"/>
              <a:t>：基于</a:t>
            </a:r>
            <a:r>
              <a:rPr lang="en-US" altLang="zh-CN" dirty="0"/>
              <a:t>Hash</a:t>
            </a:r>
            <a:r>
              <a:rPr lang="zh-CN" altLang="en-US" dirty="0"/>
              <a:t>的</a:t>
            </a:r>
            <a:r>
              <a:rPr lang="en-US" altLang="zh-CN" dirty="0"/>
              <a:t>Shuffle</a:t>
            </a:r>
            <a:r>
              <a:rPr lang="zh-CN" altLang="en-US" dirty="0"/>
              <a:t>机制</a:t>
            </a:r>
            <a:endParaRPr lang="en-US" altLang="zh-CN" dirty="0"/>
          </a:p>
          <a:p>
            <a:pPr lvl="1"/>
            <a:r>
              <a:rPr lang="zh-CN" altLang="en-US" dirty="0"/>
              <a:t>每一个</a:t>
            </a:r>
            <a:r>
              <a:rPr lang="en-US" altLang="zh-CN" dirty="0"/>
              <a:t>Mapper</a:t>
            </a:r>
            <a:r>
              <a:rPr lang="zh-CN" altLang="en-US" dirty="0"/>
              <a:t>阶段的</a:t>
            </a:r>
            <a:r>
              <a:rPr lang="en-US" altLang="zh-CN" dirty="0"/>
              <a:t>Task</a:t>
            </a:r>
            <a:r>
              <a:rPr lang="zh-CN" altLang="en-US" dirty="0"/>
              <a:t>都会为</a:t>
            </a:r>
            <a:r>
              <a:rPr lang="en-US" altLang="zh-CN" dirty="0"/>
              <a:t>Reduce</a:t>
            </a:r>
            <a:r>
              <a:rPr lang="zh-CN" altLang="en-US" dirty="0"/>
              <a:t>阶段的每一个</a:t>
            </a:r>
            <a:r>
              <a:rPr lang="en-US" altLang="zh-CN" dirty="0"/>
              <a:t>Task</a:t>
            </a:r>
            <a:r>
              <a:rPr lang="zh-CN" altLang="en-US" dirty="0"/>
              <a:t>生成</a:t>
            </a:r>
            <a:r>
              <a:rPr lang="en-US" altLang="zh-CN" dirty="0"/>
              <a:t>1</a:t>
            </a:r>
            <a:r>
              <a:rPr lang="zh-CN" altLang="en-US" dirty="0"/>
              <a:t>个文件，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/>
              <a:t>R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/>
            <a:r>
              <a:rPr lang="zh-CN" altLang="en-US" dirty="0"/>
              <a:t>合并机制：每一个执行单位为</a:t>
            </a:r>
            <a:r>
              <a:rPr lang="en-US" altLang="zh-CN" dirty="0"/>
              <a:t>Reduce</a:t>
            </a:r>
            <a:r>
              <a:rPr lang="zh-CN" altLang="en-US" dirty="0"/>
              <a:t>阶段每一个</a:t>
            </a:r>
            <a:r>
              <a:rPr lang="en-US" altLang="zh-CN" dirty="0"/>
              <a:t>Task</a:t>
            </a:r>
            <a:r>
              <a:rPr lang="zh-CN" altLang="en-US" dirty="0"/>
              <a:t>生成</a:t>
            </a:r>
            <a:r>
              <a:rPr lang="en-US" altLang="zh-CN" dirty="0"/>
              <a:t>1</a:t>
            </a:r>
            <a:r>
              <a:rPr lang="zh-CN" altLang="en-US" dirty="0"/>
              <a:t>个文件</a:t>
            </a:r>
            <a:endParaRPr lang="en-US" altLang="zh-CN" dirty="0"/>
          </a:p>
          <a:p>
            <a:r>
              <a:rPr lang="en-US" altLang="zh-CN" dirty="0"/>
              <a:t>Spark 1.1</a:t>
            </a:r>
            <a:r>
              <a:rPr lang="zh-CN" altLang="en-US" dirty="0"/>
              <a:t>：基于</a:t>
            </a:r>
            <a:r>
              <a:rPr lang="en-US" altLang="zh-CN" dirty="0"/>
              <a:t>Sort</a:t>
            </a:r>
            <a:r>
              <a:rPr lang="zh-CN" altLang="en-US" dirty="0"/>
              <a:t>的</a:t>
            </a:r>
            <a:r>
              <a:rPr lang="en-US" altLang="zh-CN" dirty="0"/>
              <a:t>Shuffle</a:t>
            </a:r>
            <a:r>
              <a:rPr lang="zh-CN" altLang="en-US" dirty="0"/>
              <a:t>机制</a:t>
            </a:r>
            <a:endParaRPr lang="en-US" altLang="zh-CN" dirty="0"/>
          </a:p>
          <a:p>
            <a:pPr lvl="1"/>
            <a:r>
              <a:rPr lang="zh-CN" altLang="en-US" dirty="0"/>
              <a:t>每一个</a:t>
            </a:r>
            <a:r>
              <a:rPr lang="en-US" altLang="zh-CN" dirty="0"/>
              <a:t>Mapper</a:t>
            </a:r>
            <a:r>
              <a:rPr lang="zh-CN" altLang="en-US" dirty="0"/>
              <a:t>阶段的</a:t>
            </a:r>
            <a:r>
              <a:rPr lang="en-US" altLang="zh-CN" dirty="0"/>
              <a:t>Task</a:t>
            </a:r>
            <a:r>
              <a:rPr lang="zh-CN" altLang="en-US" dirty="0"/>
              <a:t>生成两个文件：索引和数据文件，</a:t>
            </a:r>
            <a:r>
              <a:rPr lang="en-US" altLang="zh-CN" dirty="0"/>
              <a:t>Reduce</a:t>
            </a:r>
            <a:r>
              <a:rPr lang="zh-CN" altLang="en-US" dirty="0"/>
              <a:t>阶段通过索引读取</a:t>
            </a:r>
            <a:endParaRPr lang="en-US" altLang="zh-CN" dirty="0"/>
          </a:p>
          <a:p>
            <a:r>
              <a:rPr lang="en-US" altLang="zh-CN" dirty="0"/>
              <a:t>Spark 1.4</a:t>
            </a:r>
            <a:r>
              <a:rPr lang="zh-CN" altLang="en-US" dirty="0"/>
              <a:t>：钨丝计划</a:t>
            </a:r>
            <a:r>
              <a:rPr lang="en-US" altLang="zh-CN" dirty="0"/>
              <a:t>——</a:t>
            </a:r>
            <a:r>
              <a:rPr lang="zh-CN" altLang="en-US" dirty="0"/>
              <a:t>优化内存管理模型</a:t>
            </a:r>
            <a:endParaRPr lang="en-US" altLang="zh-CN" dirty="0"/>
          </a:p>
          <a:p>
            <a:pPr lvl="1"/>
            <a:r>
              <a:rPr lang="zh-CN" altLang="en-US" dirty="0"/>
              <a:t>直接使用二进制数据，而不是</a:t>
            </a:r>
            <a:r>
              <a:rPr lang="en-US" altLang="zh-CN" dirty="0"/>
              <a:t>Java</a:t>
            </a:r>
            <a:r>
              <a:rPr lang="zh-CN" altLang="en-US" dirty="0"/>
              <a:t>对象；避免序列化和反序列化开销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784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和</a:t>
            </a:r>
            <a:r>
              <a:rPr lang="en-US" altLang="zh-CN" dirty="0"/>
              <a:t>Hadoop2.0</a:t>
            </a:r>
            <a:r>
              <a:rPr lang="zh-CN" altLang="en-US" dirty="0"/>
              <a:t>的关系</a:t>
            </a:r>
            <a:endParaRPr lang="en-US" altLang="zh-CN" dirty="0"/>
          </a:p>
          <a:p>
            <a:r>
              <a:rPr lang="en-US" altLang="zh-CN" dirty="0"/>
              <a:t>RDD</a:t>
            </a:r>
            <a:r>
              <a:rPr lang="zh-CN" altLang="en-US" dirty="0"/>
              <a:t>定义和内容</a:t>
            </a:r>
            <a:endParaRPr lang="en-US" altLang="zh-CN" dirty="0"/>
          </a:p>
          <a:p>
            <a:r>
              <a:rPr lang="en-US" altLang="zh-CN" dirty="0"/>
              <a:t>Spark</a:t>
            </a:r>
            <a:r>
              <a:rPr lang="zh-CN" altLang="en-US" dirty="0"/>
              <a:t>生态框架</a:t>
            </a:r>
            <a:endParaRPr lang="en-US" altLang="zh-CN" dirty="0"/>
          </a:p>
          <a:p>
            <a:r>
              <a:rPr lang="en-US" altLang="zh-CN" dirty="0"/>
              <a:t>Spark</a:t>
            </a:r>
            <a:r>
              <a:rPr lang="zh-CN" altLang="en-US" dirty="0"/>
              <a:t>核心计算框架的几大模块</a:t>
            </a:r>
            <a:endParaRPr lang="en-US" altLang="zh-CN" dirty="0"/>
          </a:p>
          <a:p>
            <a:pPr lvl="1"/>
            <a:r>
              <a:rPr lang="en-US" altLang="zh-CN" dirty="0"/>
              <a:t>RDD</a:t>
            </a:r>
          </a:p>
          <a:p>
            <a:pPr lvl="1"/>
            <a:r>
              <a:rPr lang="zh-CN" altLang="en-US" dirty="0"/>
              <a:t>调度器</a:t>
            </a:r>
            <a:endParaRPr lang="en-US" altLang="zh-CN" dirty="0"/>
          </a:p>
          <a:p>
            <a:pPr lvl="1"/>
            <a:r>
              <a:rPr lang="zh-CN" altLang="en-US" dirty="0"/>
              <a:t>执行器</a:t>
            </a:r>
            <a:endParaRPr lang="en-US" altLang="zh-CN" dirty="0"/>
          </a:p>
          <a:p>
            <a:pPr lvl="1"/>
            <a:r>
              <a:rPr lang="zh-CN" altLang="en-US" dirty="0"/>
              <a:t>存储</a:t>
            </a:r>
            <a:endParaRPr lang="en-US" altLang="zh-CN" dirty="0"/>
          </a:p>
          <a:p>
            <a:pPr lvl="1"/>
            <a:r>
              <a:rPr lang="zh-CN" altLang="en-US" dirty="0"/>
              <a:t>洗牌机制</a:t>
            </a:r>
            <a:endParaRPr lang="en-US" altLang="zh-CN" dirty="0"/>
          </a:p>
          <a:p>
            <a:r>
              <a:rPr lang="zh-CN" altLang="en-US" dirty="0"/>
              <a:t>下一讲：高层应用库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966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53822" y="2096499"/>
            <a:ext cx="58363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000" b="1" dirty="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谢 谢</a:t>
            </a:r>
          </a:p>
          <a:p>
            <a:pPr algn="ctr"/>
            <a:endParaRPr lang="en-US" altLang="zh-CN" sz="5000" b="1" dirty="0">
              <a:solidFill>
                <a:srgbClr val="6F0E6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费彝民楼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917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3672000" y="6119714"/>
            <a:ext cx="1800000" cy="566345"/>
            <a:chOff x="2046962" y="6014881"/>
            <a:chExt cx="2288359" cy="720000"/>
          </a:xfrm>
        </p:grpSpPr>
        <p:pic>
          <p:nvPicPr>
            <p:cNvPr id="8" name="Picture 1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970" y="6050881"/>
              <a:ext cx="1544351" cy="648000"/>
            </a:xfrm>
            <a:prstGeom prst="rect">
              <a:avLst/>
            </a:prstGeom>
          </p:spPr>
        </p:pic>
        <p:pic>
          <p:nvPicPr>
            <p:cNvPr id="9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962" y="6014881"/>
              <a:ext cx="585611" cy="72000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95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37"/>
    </mc:Choice>
    <mc:Fallback xmlns="">
      <p:transition spd="slow" advTm="2123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Spark </a:t>
            </a:r>
            <a:r>
              <a:rPr lang="en-US" altLang="zh-CN" dirty="0" err="1"/>
              <a:t>MLlib</a:t>
            </a:r>
            <a:r>
              <a:rPr lang="zh-CN" altLang="en-US" dirty="0"/>
              <a:t>和基于</a:t>
            </a:r>
            <a:r>
              <a:rPr lang="en-US" altLang="zh-CN" dirty="0"/>
              <a:t>MPI(Message passing interface)</a:t>
            </a:r>
            <a:r>
              <a:rPr lang="zh-CN" altLang="en-US" dirty="0"/>
              <a:t>的机器学习算法实现对比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01330" y="6213494"/>
            <a:ext cx="239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" y="2752059"/>
            <a:ext cx="3958519" cy="150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26" y="1626536"/>
            <a:ext cx="4688863" cy="34282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7" y="4599378"/>
            <a:ext cx="3981570" cy="13489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" y="1578532"/>
            <a:ext cx="4049486" cy="11105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33771" y="5462576"/>
            <a:ext cx="5144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高性能使用方式即是通过编程，使得作业具有多节点协作的能力，而多个节点之间的协作是通过</a:t>
            </a:r>
            <a:r>
              <a:rPr lang="en-US" altLang="zh-CN" sz="1600" b="1" dirty="0">
                <a:solidFill>
                  <a:srgbClr val="333333"/>
                </a:solidFill>
                <a:latin typeface="pingfang SC"/>
              </a:rPr>
              <a:t>MPI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来实现的。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3933771" y="5917985"/>
            <a:ext cx="410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7"/>
              </a:rPr>
              <a:t>https://computing.llnl.gov/tutorials/mpi/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13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4755" y="1162050"/>
            <a:ext cx="1059095" cy="1947894"/>
          </a:xfrm>
          <a:solidFill>
            <a:srgbClr val="6F0E6F"/>
          </a:solidFill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目</a:t>
            </a:r>
            <a:br>
              <a:rPr lang="en-US" altLang="zh-CN" sz="3200" dirty="0">
                <a:solidFill>
                  <a:schemeClr val="bg1"/>
                </a:solidFill>
              </a:rPr>
            </a:br>
            <a:r>
              <a:rPr lang="zh-CN" altLang="en-US" sz="3200" dirty="0">
                <a:solidFill>
                  <a:schemeClr val="bg1"/>
                </a:solidFill>
              </a:rPr>
              <a:t>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2750" y="1308100"/>
            <a:ext cx="3907748" cy="5308600"/>
          </a:xfrm>
        </p:spPr>
        <p:txBody>
          <a:bodyPr>
            <a:normAutofit/>
          </a:bodyPr>
          <a:lstStyle/>
          <a:p>
            <a:r>
              <a:rPr lang="zh-CN" altLang="en-US" dirty="0"/>
              <a:t>简介</a:t>
            </a:r>
            <a:endParaRPr lang="en-US" altLang="zh-CN" dirty="0"/>
          </a:p>
          <a:p>
            <a:r>
              <a:rPr lang="zh-CN" altLang="en-US" dirty="0"/>
              <a:t>优势及架构</a:t>
            </a:r>
            <a:endParaRPr lang="en-US" altLang="zh-CN" dirty="0"/>
          </a:p>
          <a:p>
            <a:r>
              <a:rPr lang="zh-CN" altLang="en-US" dirty="0"/>
              <a:t>内核机制解析</a:t>
            </a:r>
            <a:endParaRPr lang="en-US" altLang="zh-CN" dirty="0"/>
          </a:p>
          <a:p>
            <a:pPr lvl="1"/>
            <a:r>
              <a:rPr lang="en-US" altLang="zh-CN" dirty="0"/>
              <a:t>RDD</a:t>
            </a:r>
          </a:p>
          <a:p>
            <a:pPr lvl="1"/>
            <a:r>
              <a:rPr lang="zh-CN" altLang="en-US" dirty="0"/>
              <a:t>调度器</a:t>
            </a:r>
            <a:r>
              <a:rPr lang="en-US" altLang="zh-CN" dirty="0"/>
              <a:t>Scheduler</a:t>
            </a:r>
          </a:p>
          <a:p>
            <a:pPr lvl="1"/>
            <a:r>
              <a:rPr lang="zh-CN" altLang="en-US" dirty="0"/>
              <a:t>执行器</a:t>
            </a:r>
            <a:r>
              <a:rPr lang="en-US" altLang="zh-CN" dirty="0"/>
              <a:t>Executor</a:t>
            </a:r>
          </a:p>
          <a:p>
            <a:pPr lvl="1"/>
            <a:r>
              <a:rPr lang="zh-CN" altLang="en-US" dirty="0"/>
              <a:t>存储</a:t>
            </a:r>
            <a:r>
              <a:rPr lang="en-US" altLang="zh-CN" dirty="0"/>
              <a:t>Storage</a:t>
            </a:r>
          </a:p>
          <a:p>
            <a:pPr lvl="1"/>
            <a:r>
              <a:rPr lang="zh-CN" altLang="en-US" dirty="0"/>
              <a:t>洗牌</a:t>
            </a:r>
            <a:r>
              <a:rPr lang="en-US" altLang="zh-CN" dirty="0"/>
              <a:t>Shuffle</a:t>
            </a:r>
          </a:p>
          <a:p>
            <a:r>
              <a:rPr lang="zh-CN" altLang="en-US" dirty="0"/>
              <a:t>上层应用库</a:t>
            </a:r>
            <a:endParaRPr lang="en-US" altLang="zh-CN" dirty="0"/>
          </a:p>
          <a:p>
            <a:pPr lvl="1"/>
            <a:r>
              <a:rPr lang="zh-CN" altLang="en-US" dirty="0"/>
              <a:t>实践基础</a:t>
            </a:r>
            <a:endParaRPr lang="en-US" altLang="zh-CN" dirty="0"/>
          </a:p>
          <a:p>
            <a:pPr lvl="1"/>
            <a:r>
              <a:rPr lang="en-US" altLang="zh-CN" dirty="0"/>
              <a:t>Spark SQL</a:t>
            </a:r>
          </a:p>
          <a:p>
            <a:pPr lvl="1"/>
            <a:r>
              <a:rPr lang="en-US" altLang="zh-CN" dirty="0"/>
              <a:t>Streaming</a:t>
            </a:r>
          </a:p>
          <a:p>
            <a:pPr lvl="1"/>
            <a:r>
              <a:rPr lang="en-US" altLang="zh-CN" dirty="0" err="1"/>
              <a:t>GraphX</a:t>
            </a:r>
            <a:endParaRPr lang="en-US" altLang="zh-CN" dirty="0"/>
          </a:p>
          <a:p>
            <a:pPr lvl="1"/>
            <a:r>
              <a:rPr lang="en-US" altLang="zh-CN" dirty="0" err="1"/>
              <a:t>MLlib</a:t>
            </a:r>
            <a:endParaRPr lang="en-US" altLang="zh-CN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222750" y="1162050"/>
            <a:ext cx="3907748" cy="146050"/>
          </a:xfrm>
          <a:prstGeom prst="rect">
            <a:avLst/>
          </a:prstGeom>
          <a:solidFill>
            <a:srgbClr val="6F0E6F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5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zh-CN" altLang="en-US" dirty="0"/>
              <a:t>相比于</a:t>
            </a:r>
            <a:r>
              <a:rPr lang="en-US" altLang="zh-CN" dirty="0"/>
              <a:t>Hadoop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到底哪里不好了？！！</a:t>
            </a:r>
            <a:endParaRPr lang="en-US" altLang="zh-CN" dirty="0"/>
          </a:p>
          <a:p>
            <a:r>
              <a:rPr lang="zh-CN" altLang="en-US" dirty="0"/>
              <a:t>支持多种</a:t>
            </a:r>
            <a:r>
              <a:rPr lang="en-US" altLang="zh-CN" dirty="0"/>
              <a:t>Map-Reduce</a:t>
            </a:r>
            <a:r>
              <a:rPr lang="zh-CN" altLang="en-US" dirty="0"/>
              <a:t>计算模式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说来说去就是</a:t>
            </a:r>
            <a:r>
              <a:rPr lang="en-US" altLang="zh-CN" dirty="0"/>
              <a:t>Map</a:t>
            </a:r>
            <a:r>
              <a:rPr lang="zh-CN" altLang="en-US" dirty="0"/>
              <a:t>和</a:t>
            </a:r>
            <a:r>
              <a:rPr lang="en-US" altLang="zh-CN" dirty="0"/>
              <a:t>Reduce</a:t>
            </a:r>
            <a:r>
              <a:rPr lang="zh-CN" altLang="en-US" dirty="0"/>
              <a:t>，有没有点其他花样？</a:t>
            </a:r>
            <a:endParaRPr lang="en-US" altLang="zh-CN" dirty="0"/>
          </a:p>
          <a:p>
            <a:pPr lvl="1"/>
            <a:r>
              <a:rPr lang="zh-CN" altLang="en-US" dirty="0"/>
              <a:t>计算需求可不止</a:t>
            </a:r>
            <a:r>
              <a:rPr lang="en-US" altLang="zh-CN" dirty="0"/>
              <a:t>Map</a:t>
            </a:r>
            <a:r>
              <a:rPr lang="zh-CN" altLang="en-US" dirty="0"/>
              <a:t>和</a:t>
            </a:r>
            <a:r>
              <a:rPr lang="en-US" altLang="zh-CN" dirty="0"/>
              <a:t>Reduce</a:t>
            </a:r>
          </a:p>
          <a:p>
            <a:pPr lvl="1"/>
            <a:r>
              <a:rPr lang="zh-CN" altLang="en-US" dirty="0"/>
              <a:t>没算两下就要我写硬盘，我不累，硬盘也累了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支持多种数据计算需求；</a:t>
            </a:r>
            <a:endParaRPr lang="en-US" altLang="zh-CN" dirty="0"/>
          </a:p>
          <a:p>
            <a:r>
              <a:rPr lang="zh-CN" altLang="en-US" dirty="0"/>
              <a:t>不写硬盘不写硬盘不写硬盘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63" y="2071136"/>
            <a:ext cx="1570038" cy="14848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436" y="1970615"/>
            <a:ext cx="1733550" cy="1685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721" y="1970613"/>
            <a:ext cx="1966913" cy="1685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19287" y="4446213"/>
            <a:ext cx="1800493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基于内存的计算范式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47152" y="4954213"/>
            <a:ext cx="1872628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流式迭代的类</a:t>
            </a:r>
            <a:r>
              <a:rPr lang="en-US" altLang="zh-CN" sz="1400" dirty="0">
                <a:solidFill>
                  <a:schemeClr val="bg1"/>
                </a:solidFill>
              </a:rPr>
              <a:t>MR</a:t>
            </a:r>
            <a:r>
              <a:rPr lang="zh-CN" altLang="en-US" sz="1400" dirty="0">
                <a:solidFill>
                  <a:schemeClr val="bg1"/>
                </a:solidFill>
              </a:rPr>
              <a:t>计算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498823" y="5462213"/>
            <a:ext cx="1620957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图数据结构的计算</a:t>
            </a:r>
          </a:p>
        </p:txBody>
      </p:sp>
      <p:sp>
        <p:nvSpPr>
          <p:cNvPr id="11" name="右大括号 10"/>
          <p:cNvSpPr/>
          <p:nvPr/>
        </p:nvSpPr>
        <p:spPr>
          <a:xfrm>
            <a:off x="8166962" y="4446213"/>
            <a:ext cx="194945" cy="1323777"/>
          </a:xfrm>
          <a:prstGeom prst="rightBrace">
            <a:avLst>
              <a:gd name="adj1" fmla="val 66411"/>
              <a:gd name="adj2" fmla="val 5046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544132" y="4369437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通用并行计算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21" y="5013163"/>
            <a:ext cx="2501904" cy="165877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621614" y="6397519"/>
            <a:ext cx="8996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2011</a:t>
            </a:r>
            <a:r>
              <a:rPr lang="zh-CN" altLang="en-US" sz="1100" dirty="0"/>
              <a:t>年</a:t>
            </a:r>
            <a:r>
              <a:rPr lang="en-US" altLang="zh-CN" sz="1100" dirty="0"/>
              <a:t>11</a:t>
            </a:r>
            <a:r>
              <a:rPr lang="zh-CN" altLang="en-US" sz="1100" dirty="0"/>
              <a:t>月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318988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zh-CN" altLang="en-US" dirty="0"/>
              <a:t>相比于    </a:t>
            </a:r>
            <a:r>
              <a:rPr lang="en-US" altLang="zh-CN" dirty="0"/>
              <a:t>Hadoop   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曾经是一个</a:t>
            </a:r>
            <a:r>
              <a:rPr lang="en-US" altLang="zh-CN" dirty="0"/>
              <a:t>Hadoop</a:t>
            </a:r>
            <a:r>
              <a:rPr lang="zh-CN" altLang="en-US" dirty="0"/>
              <a:t>应用程序</a:t>
            </a:r>
            <a:endParaRPr lang="en-US" altLang="zh-CN" dirty="0"/>
          </a:p>
          <a:p>
            <a:r>
              <a:rPr lang="en-US" altLang="zh-CN" dirty="0"/>
              <a:t>Yarn</a:t>
            </a:r>
            <a:r>
              <a:rPr lang="zh-CN" altLang="en-US" dirty="0"/>
              <a:t>的可扩展特性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Spark</a:t>
            </a:r>
            <a:r>
              <a:rPr lang="zh-CN" altLang="en-US" dirty="0"/>
              <a:t>是在</a:t>
            </a:r>
            <a:r>
              <a:rPr lang="en-US" altLang="zh-CN" dirty="0"/>
              <a:t>Hadoop</a:t>
            </a:r>
            <a:r>
              <a:rPr lang="zh-CN" altLang="en-US" dirty="0">
                <a:solidFill>
                  <a:srgbClr val="FF0000"/>
                </a:solidFill>
              </a:rPr>
              <a:t>开创的分布式计算框架下对</a:t>
            </a:r>
            <a:r>
              <a:rPr lang="en-US" altLang="zh-CN" dirty="0" err="1">
                <a:solidFill>
                  <a:srgbClr val="FF0000"/>
                </a:solidFill>
              </a:rPr>
              <a:t>MapReduce</a:t>
            </a:r>
            <a:r>
              <a:rPr lang="zh-CN" altLang="en-US" dirty="0">
                <a:solidFill>
                  <a:srgbClr val="FF0000"/>
                </a:solidFill>
              </a:rPr>
              <a:t>编程范式进行扩展的一种更加通用的并行计算框架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独立性更强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基于内存：</a:t>
            </a:r>
            <a:r>
              <a:rPr lang="en-US" altLang="zh-CN" dirty="0">
                <a:solidFill>
                  <a:srgbClr val="FF0000"/>
                </a:solidFill>
              </a:rPr>
              <a:t>RDD</a:t>
            </a:r>
            <a:r>
              <a:rPr lang="zh-CN" altLang="en-US" dirty="0">
                <a:solidFill>
                  <a:srgbClr val="FF0000"/>
                </a:solidFill>
              </a:rPr>
              <a:t>，速度更快；基于内存的计算快</a:t>
            </a:r>
            <a:r>
              <a:rPr lang="en-US" altLang="zh-CN" dirty="0">
                <a:solidFill>
                  <a:srgbClr val="FF0000"/>
                </a:solidFill>
              </a:rPr>
              <a:t>100x</a:t>
            </a:r>
            <a:r>
              <a:rPr lang="zh-CN" altLang="en-US" dirty="0">
                <a:solidFill>
                  <a:srgbClr val="FF0000"/>
                </a:solidFill>
              </a:rPr>
              <a:t>倍，基于硬盘的快</a:t>
            </a:r>
            <a:r>
              <a:rPr lang="en-US" altLang="zh-CN" dirty="0">
                <a:solidFill>
                  <a:srgbClr val="FF0000"/>
                </a:solidFill>
              </a:rPr>
              <a:t>10x</a:t>
            </a:r>
            <a:r>
              <a:rPr lang="zh-CN" altLang="en-US" dirty="0">
                <a:solidFill>
                  <a:srgbClr val="FF0000"/>
                </a:solidFill>
              </a:rPr>
              <a:t>倍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支持更多数据计算方法：</a:t>
            </a:r>
            <a:r>
              <a:rPr lang="en-US" altLang="zh-CN" dirty="0">
                <a:solidFill>
                  <a:srgbClr val="FF0000"/>
                </a:solidFill>
              </a:rPr>
              <a:t>transformation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action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乘号 3"/>
          <p:cNvSpPr/>
          <p:nvPr/>
        </p:nvSpPr>
        <p:spPr>
          <a:xfrm>
            <a:off x="3321049" y="336550"/>
            <a:ext cx="2616200" cy="567330"/>
          </a:xfrm>
          <a:prstGeom prst="mathMultiply">
            <a:avLst>
              <a:gd name="adj1" fmla="val 1120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88574" y="715409"/>
            <a:ext cx="2243051" cy="466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685800">
              <a:lnSpc>
                <a:spcPct val="90000"/>
              </a:lnSpc>
              <a:spcBef>
                <a:spcPct val="0"/>
              </a:spcBef>
            </a:pPr>
            <a:r>
              <a:rPr lang="en-US" altLang="zh-CN" sz="2700" b="1" dirty="0" err="1">
                <a:solidFill>
                  <a:srgbClr val="6F0E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MapReduce</a:t>
            </a:r>
            <a:endParaRPr lang="zh-CN" altLang="en-US" sz="2700" b="1" dirty="0">
              <a:solidFill>
                <a:srgbClr val="6F0E6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0450" y="4143052"/>
            <a:ext cx="77250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b="1" dirty="0">
                <a:solidFill>
                  <a:srgbClr val="FF0000"/>
                </a:solidFill>
              </a:rPr>
              <a:t>易用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    支持</a:t>
            </a:r>
            <a:r>
              <a:rPr lang="en-US" altLang="zh-CN" dirty="0">
                <a:solidFill>
                  <a:srgbClr val="FF0000"/>
                </a:solidFill>
              </a:rPr>
              <a:t>Scala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java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等多种编程语言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b="1" dirty="0">
                <a:solidFill>
                  <a:srgbClr val="FF0000"/>
                </a:solidFill>
              </a:rPr>
              <a:t>强大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zh-CN" altLang="en-US" dirty="0">
                <a:solidFill>
                  <a:srgbClr val="FF0000"/>
                </a:solidFill>
              </a:rPr>
              <a:t>支持</a:t>
            </a:r>
            <a:r>
              <a:rPr lang="en-US" altLang="zh-CN" dirty="0">
                <a:solidFill>
                  <a:srgbClr val="FF0000"/>
                </a:solidFill>
              </a:rPr>
              <a:t>SQL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Streaming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Graph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Machine Learning</a:t>
            </a:r>
            <a:r>
              <a:rPr lang="zh-CN" altLang="en-US" dirty="0">
                <a:solidFill>
                  <a:srgbClr val="FF0000"/>
                </a:solidFill>
              </a:rPr>
              <a:t>等多种应用场景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3. </a:t>
            </a:r>
            <a:r>
              <a:rPr lang="zh-CN" altLang="en-US" b="1" dirty="0">
                <a:solidFill>
                  <a:srgbClr val="FF0000"/>
                </a:solidFill>
              </a:rPr>
              <a:t>通用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    适用于自带的</a:t>
            </a:r>
            <a:r>
              <a:rPr lang="en-US" altLang="zh-CN" dirty="0">
                <a:solidFill>
                  <a:srgbClr val="FF0000"/>
                </a:solidFill>
              </a:rPr>
              <a:t>Standalone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Mesos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Yarn</a:t>
            </a:r>
            <a:r>
              <a:rPr lang="zh-CN" altLang="en-US" dirty="0">
                <a:solidFill>
                  <a:srgbClr val="FF0000"/>
                </a:solidFill>
              </a:rPr>
              <a:t>等多种不同分布式集群管理框架；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    适用多种不同数据存储方式（数据读取接口丰富）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十字星 7"/>
          <p:cNvSpPr/>
          <p:nvPr/>
        </p:nvSpPr>
        <p:spPr>
          <a:xfrm>
            <a:off x="7598019" y="3270250"/>
            <a:ext cx="371231" cy="368300"/>
          </a:xfrm>
          <a:prstGeom prst="star4">
            <a:avLst>
              <a:gd name="adj" fmla="val 1381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75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454" y="287306"/>
            <a:ext cx="8301515" cy="649110"/>
          </a:xfrm>
        </p:spPr>
        <p:txBody>
          <a:bodyPr/>
          <a:lstStyle/>
          <a:p>
            <a:r>
              <a:rPr lang="zh-CN" altLang="en-US" dirty="0"/>
              <a:t>架构 </a:t>
            </a:r>
            <a:r>
              <a:rPr lang="en-US" altLang="zh-CN" dirty="0"/>
              <a:t>or </a:t>
            </a:r>
            <a:r>
              <a:rPr lang="zh-CN" altLang="en-US" dirty="0"/>
              <a:t>生态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1E35-F495-4665-8CB0-CDD28443F6EA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03" y="1421650"/>
            <a:ext cx="6494415" cy="47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2426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651A6BD7-2666-41E9-B266-7AD74B5F8260}" vid="{061E3F68-0E14-4B1C-AFD8-A5707CF489B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4112</TotalTime>
  <Words>4266</Words>
  <Application>Microsoft Office PowerPoint</Application>
  <PresentationFormat>全屏显示(4:3)</PresentationFormat>
  <Paragraphs>681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pingfang SC</vt:lpstr>
      <vt:lpstr>SFMono-Regular</vt:lpstr>
      <vt:lpstr>等线</vt:lpstr>
      <vt:lpstr>黑体</vt:lpstr>
      <vt:lpstr>楷体</vt:lpstr>
      <vt:lpstr>微软雅黑</vt:lpstr>
      <vt:lpstr>Arial</vt:lpstr>
      <vt:lpstr>Calibri</vt:lpstr>
      <vt:lpstr>Times New Roman</vt:lpstr>
      <vt:lpstr>主题1</vt:lpstr>
      <vt:lpstr>Spark (1) 原理简介</vt:lpstr>
      <vt:lpstr>目 录</vt:lpstr>
      <vt:lpstr>Spark简介</vt:lpstr>
      <vt:lpstr>Spark简介</vt:lpstr>
      <vt:lpstr>Spark简介</vt:lpstr>
      <vt:lpstr>目 录</vt:lpstr>
      <vt:lpstr>相比于Hadoop的优势</vt:lpstr>
      <vt:lpstr>相比于    Hadoop   的优势</vt:lpstr>
      <vt:lpstr>架构 or 生态</vt:lpstr>
      <vt:lpstr>架构 or 生态——高层库</vt:lpstr>
      <vt:lpstr>架构 or 生态——集群管理</vt:lpstr>
      <vt:lpstr>架构 or 生态——数据存储</vt:lpstr>
      <vt:lpstr>架构 or 生态——部署模式</vt:lpstr>
      <vt:lpstr>目 录</vt:lpstr>
      <vt:lpstr>Spark内核机制解析</vt:lpstr>
      <vt:lpstr>Spark内核机制解析——RDD概念</vt:lpstr>
      <vt:lpstr>Spark内核机制解析——RDD定义</vt:lpstr>
      <vt:lpstr>Spark内核机制解析——基于RDD的计算</vt:lpstr>
      <vt:lpstr>Spark内核机制解析——RDD弹性体现</vt:lpstr>
      <vt:lpstr>Spark内核机制解析——RDD创建</vt:lpstr>
      <vt:lpstr>Spark内核机制解析——RDD算子</vt:lpstr>
      <vt:lpstr>Spark内核机制解析——RDD算子</vt:lpstr>
      <vt:lpstr>Spark内核机制解析——RDD依赖</vt:lpstr>
      <vt:lpstr>Spark内核机制解析——DAG</vt:lpstr>
      <vt:lpstr>Spark内核机制解析——RDD计算过程</vt:lpstr>
      <vt:lpstr>Spark内核机制解析——RDD缓存和检查点</vt:lpstr>
      <vt:lpstr>Spark内核机制解析——RDD容错总结</vt:lpstr>
      <vt:lpstr>Spark内核机制解析——Scheduler</vt:lpstr>
      <vt:lpstr>Spark内核机制解析——Scheduler</vt:lpstr>
      <vt:lpstr>Spark内核机制解析——Scheduler</vt:lpstr>
      <vt:lpstr>Spark内核机制解析——Scheduler</vt:lpstr>
      <vt:lpstr>Spark内核机制解析——Scheduler</vt:lpstr>
      <vt:lpstr>Spark内核机制解析——Scheduler</vt:lpstr>
      <vt:lpstr>Spark内核机制解析——Scheduler</vt:lpstr>
      <vt:lpstr>Spark内核机制解析——Executor</vt:lpstr>
      <vt:lpstr>Spark内核机制解析——Executor</vt:lpstr>
      <vt:lpstr>Spark内核机制解析——Executor</vt:lpstr>
      <vt:lpstr>Spark内核机制解析——Storage</vt:lpstr>
      <vt:lpstr>Spark内核机制解析——Storage</vt:lpstr>
      <vt:lpstr>Spark内核机制解析——Storage</vt:lpstr>
      <vt:lpstr>Spark内核机制解析——Storage</vt:lpstr>
      <vt:lpstr>Spark内核机制解析——Storage</vt:lpstr>
      <vt:lpstr>Spark内核机制解析——Shuffle</vt:lpstr>
      <vt:lpstr>Spark内核机制解析——Shuffle框架</vt:lpstr>
      <vt:lpstr>Spark内核机制解析——Shuffle框架</vt:lpstr>
      <vt:lpstr>Spark内核机制解析——Shuffle框架</vt:lpstr>
      <vt:lpstr>Spark内核机制解析——Shuffle机制演进</vt:lpstr>
      <vt:lpstr>总结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lcynju</dc:creator>
  <cp:lastModifiedBy>. Mallory</cp:lastModifiedBy>
  <cp:revision>225</cp:revision>
  <dcterms:created xsi:type="dcterms:W3CDTF">2020-08-27T08:06:40Z</dcterms:created>
  <dcterms:modified xsi:type="dcterms:W3CDTF">2021-10-26T08:52:37Z</dcterms:modified>
</cp:coreProperties>
</file>